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7" r:id="rId3"/>
    <p:sldId id="258" r:id="rId4"/>
    <p:sldId id="259" r:id="rId5"/>
    <p:sldId id="27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101" d="100"/>
          <a:sy n="101" d="100"/>
        </p:scale>
        <p:origin x="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A204EA-F0FD-40AD-A3BC-DA79905F2B1C}"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118185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A204EA-F0FD-40AD-A3BC-DA79905F2B1C}"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20329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A204EA-F0FD-40AD-A3BC-DA79905F2B1C}"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9DB736-81D1-47F3-AE6E-736D7478696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6657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A204EA-F0FD-40AD-A3BC-DA79905F2B1C}"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278012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A204EA-F0FD-40AD-A3BC-DA79905F2B1C}"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9DB736-81D1-47F3-AE6E-736D7478696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8575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A204EA-F0FD-40AD-A3BC-DA79905F2B1C}"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3263255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204EA-F0FD-40AD-A3BC-DA79905F2B1C}"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3569768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204EA-F0FD-40AD-A3BC-DA79905F2B1C}"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2632604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204EA-F0FD-40AD-A3BC-DA79905F2B1C}"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128537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A204EA-F0FD-40AD-A3BC-DA79905F2B1C}"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2767484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A204EA-F0FD-40AD-A3BC-DA79905F2B1C}"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3220611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A204EA-F0FD-40AD-A3BC-DA79905F2B1C}"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196477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A204EA-F0FD-40AD-A3BC-DA79905F2B1C}"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346771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204EA-F0FD-40AD-A3BC-DA79905F2B1C}"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946168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A204EA-F0FD-40AD-A3BC-DA79905F2B1C}"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3620814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A204EA-F0FD-40AD-A3BC-DA79905F2B1C}" type="datetimeFigureOut">
              <a:rPr lang="en-US" smtClean="0"/>
              <a:t>1/11/2023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9DB736-81D1-47F3-AE6E-736D7478696E}" type="slidenum">
              <a:rPr lang="en-US" smtClean="0"/>
              <a:t>‹#›</a:t>
            </a:fld>
            <a:endParaRPr lang="en-US"/>
          </a:p>
        </p:txBody>
      </p:sp>
    </p:spTree>
    <p:extLst>
      <p:ext uri="{BB962C8B-B14F-4D97-AF65-F5344CB8AC3E}">
        <p14:creationId xmlns:p14="http://schemas.microsoft.com/office/powerpoint/2010/main" val="10521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1A204EA-F0FD-40AD-A3BC-DA79905F2B1C}" type="datetimeFigureOut">
              <a:rPr lang="en-US" smtClean="0"/>
              <a:t>1/11/2023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89DB736-81D1-47F3-AE6E-736D7478696E}" type="slidenum">
              <a:rPr lang="en-US" smtClean="0"/>
              <a:t>‹#›</a:t>
            </a:fld>
            <a:endParaRPr lang="en-US"/>
          </a:p>
        </p:txBody>
      </p:sp>
    </p:spTree>
    <p:extLst>
      <p:ext uri="{BB962C8B-B14F-4D97-AF65-F5344CB8AC3E}">
        <p14:creationId xmlns:p14="http://schemas.microsoft.com/office/powerpoint/2010/main" val="3989382365"/>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nio.com/people/female-women/girl-face-glasse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mynextmove.org/profile/summary/29-2081.00" TargetMode="External"/><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stock.com/free-photos/eye-test-doctor-patient-white-background-2228566"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flickr.com/photos/59632563@N04/6104068209/" TargetMode="External"/><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xhere.com/en/photo/1446749" TargetMode="External"/><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pxhere.com/en/photo/768170" TargetMode="External"/><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technofaq.org/posts/2020/12/the-2-most-reliable-payment-systems-online/" TargetMode="Externa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mynextmove.org/profile/summary/29-1067.00" TargetMode="Externa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79907"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18">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glasses&#10;&#10;Description automatically generated with low confidence">
            <a:extLst>
              <a:ext uri="{FF2B5EF4-FFF2-40B4-BE49-F238E27FC236}">
                <a16:creationId xmlns:a16="http://schemas.microsoft.com/office/drawing/2014/main" id="{3CDDB6C0-33D1-4A16-B1C7-026F70B6828F}"/>
              </a:ext>
            </a:extLst>
          </p:cNvPr>
          <p:cNvPicPr>
            <a:picLocks noChangeAspect="1"/>
          </p:cNvPicPr>
          <p:nvPr/>
        </p:nvPicPr>
        <p:blipFill rotWithShape="1">
          <a:blip r:embed="rId2" cstate="print">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765"/>
          <a:stretch/>
        </p:blipFill>
        <p:spPr>
          <a:xfrm>
            <a:off x="0" y="-158688"/>
            <a:ext cx="12192000" cy="6857990"/>
          </a:xfrm>
          <a:prstGeom prst="rect">
            <a:avLst/>
          </a:prstGeom>
        </p:spPr>
      </p:pic>
      <p:sp>
        <p:nvSpPr>
          <p:cNvPr id="2" name="Title 1"/>
          <p:cNvSpPr>
            <a:spLocks noGrp="1"/>
          </p:cNvSpPr>
          <p:nvPr>
            <p:ph type="ctrTitle"/>
          </p:nvPr>
        </p:nvSpPr>
        <p:spPr>
          <a:xfrm>
            <a:off x="2589213" y="2514600"/>
            <a:ext cx="8915399" cy="2262781"/>
          </a:xfrm>
        </p:spPr>
        <p:txBody>
          <a:bodyPr>
            <a:noAutofit/>
          </a:bodyPr>
          <a:lstStyle/>
          <a:p>
            <a:pPr>
              <a:lnSpc>
                <a:spcPct val="90000"/>
              </a:lnSpc>
            </a:pPr>
            <a:r>
              <a:rPr lang="en-US" sz="60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Optical </a:t>
            </a:r>
            <a:r>
              <a:rPr lang="en-US" sz="6000" b="1">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and Eye Channeling </a:t>
            </a:r>
            <a:r>
              <a:rPr lang="en-US" sz="60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
            </a:r>
            <a:r>
              <a:rPr lang="en-US" sz="6000" b="1">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anagement System for Eye </a:t>
            </a:r>
            <a:r>
              <a:rPr lang="en-US" sz="60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Care (Pvt) Ltd</a:t>
            </a:r>
          </a:p>
        </p:txBody>
      </p:sp>
      <p:sp>
        <p:nvSpPr>
          <p:cNvPr id="3" name="Subtitle 2"/>
          <p:cNvSpPr>
            <a:spLocks noGrp="1"/>
          </p:cNvSpPr>
          <p:nvPr>
            <p:ph type="subTitle" idx="1"/>
          </p:nvPr>
        </p:nvSpPr>
        <p:spPr>
          <a:xfrm>
            <a:off x="2589213" y="4777379"/>
            <a:ext cx="8915399" cy="1126283"/>
          </a:xfrm>
        </p:spPr>
        <p:txBody>
          <a:bodyPr>
            <a:normAutofit/>
          </a:bodyPr>
          <a:lstStyle/>
          <a:p>
            <a:r>
              <a:rPr lang="en-US"/>
              <a:t>Group ID - </a:t>
            </a:r>
            <a:endParaRPr lang="en-US" dirty="0"/>
          </a:p>
        </p:txBody>
      </p:sp>
      <p:sp>
        <p:nvSpPr>
          <p:cNvPr id="45" name="Rectangle 20">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5355747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p:cNvSpPr txBox="1">
            <a:spLocks/>
          </p:cNvSpPr>
          <p:nvPr/>
        </p:nvSpPr>
        <p:spPr>
          <a:xfrm>
            <a:off x="2589213" y="4529540"/>
            <a:ext cx="8915399" cy="1162423"/>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5400" dirty="0">
                <a:solidFill>
                  <a:schemeClr val="tx1">
                    <a:lumMod val="85000"/>
                    <a:lumOff val="15000"/>
                  </a:schemeClr>
                </a:solidFill>
              </a:rPr>
              <a:t>System Functions</a:t>
            </a:r>
          </a:p>
        </p:txBody>
      </p:sp>
      <p:grpSp>
        <p:nvGrpSpPr>
          <p:cNvPr id="57" name="Group 56">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9" name="Rectangle 70">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Computer">
            <a:extLst>
              <a:ext uri="{FF2B5EF4-FFF2-40B4-BE49-F238E27FC236}">
                <a16:creationId xmlns:a16="http://schemas.microsoft.com/office/drawing/2014/main" id="{6C10F0E8-847B-45C0-BB22-AA29192465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9212" y="640080"/>
            <a:ext cx="3602736" cy="3602736"/>
          </a:xfrm>
          <a:prstGeom prst="rect">
            <a:avLst/>
          </a:prstGeom>
        </p:spPr>
      </p:pic>
      <p:sp>
        <p:nvSpPr>
          <p:cNvPr id="80"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424562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2" name="Group 7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9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14" name="Group 9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5" name="Rectangle 10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6"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 name="Picture 5" descr="A picture containing text&#10;&#10;Description automatically generated">
            <a:extLst>
              <a:ext uri="{FF2B5EF4-FFF2-40B4-BE49-F238E27FC236}">
                <a16:creationId xmlns:a16="http://schemas.microsoft.com/office/drawing/2014/main" id="{0AE36889-F560-4DF5-981A-AD4352771E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748" r="19043"/>
          <a:stretch/>
        </p:blipFill>
        <p:spPr>
          <a:xfrm>
            <a:off x="4485557" y="10"/>
            <a:ext cx="7706443" cy="6857990"/>
          </a:xfrm>
          <a:prstGeom prst="rect">
            <a:avLst/>
          </a:prstGeom>
        </p:spPr>
      </p:pic>
      <p:sp useBgFill="1">
        <p:nvSpPr>
          <p:cNvPr id="111" name="Freeform: Shape 110">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627920A9-684A-481F-A60F-61E4AA579526}"/>
              </a:ext>
            </a:extLst>
          </p:cNvPr>
          <p:cNvSpPr txBox="1">
            <a:spLocks/>
          </p:cNvSpPr>
          <p:nvPr/>
        </p:nvSpPr>
        <p:spPr>
          <a:xfrm>
            <a:off x="535525" y="624110"/>
            <a:ext cx="5560475"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chemeClr val="tx1">
                    <a:lumMod val="85000"/>
                    <a:lumOff val="15000"/>
                  </a:schemeClr>
                </a:solidFill>
                <a:latin typeface="Arial" panose="020B0604020202020204" pitchFamily="34" charset="0"/>
                <a:cs typeface="Arial" panose="020B0604020202020204" pitchFamily="34" charset="0"/>
              </a:rPr>
              <a:t>Customer Management</a:t>
            </a:r>
          </a:p>
        </p:txBody>
      </p:sp>
      <p:sp>
        <p:nvSpPr>
          <p:cNvPr id="113" name="Rectangle 112">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18C1C15F-CFE7-41BB-96D8-9CF4CC85405E}"/>
              </a:ext>
            </a:extLst>
          </p:cNvPr>
          <p:cNvSpPr txBox="1"/>
          <p:nvPr/>
        </p:nvSpPr>
        <p:spPr>
          <a:xfrm>
            <a:off x="959834" y="1901692"/>
            <a:ext cx="4854867" cy="3811300"/>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Collect the customers personal information</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 Register them in the eye care system. </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Create a customer profile.</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Take orders from customers.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Acquire information about customer’s payment method.</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Generate report.</a:t>
            </a:r>
          </a:p>
          <a:p>
            <a:endParaRPr lang="en-US" sz="2000" dirty="0"/>
          </a:p>
        </p:txBody>
      </p:sp>
    </p:spTree>
    <p:extLst>
      <p:ext uri="{BB962C8B-B14F-4D97-AF65-F5344CB8AC3E}">
        <p14:creationId xmlns:p14="http://schemas.microsoft.com/office/powerpoint/2010/main" val="229878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1" name="Group 52">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4"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5"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6"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7"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8"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9"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0"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1"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2"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3"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4"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5"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2" name="Group 66">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8"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9"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0"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1"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2"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3"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4"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5"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6"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7"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8"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9"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3" name="Rectangle 80">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4"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627920A9-684A-481F-A60F-61E4AA579526}"/>
              </a:ext>
            </a:extLst>
          </p:cNvPr>
          <p:cNvSpPr txBox="1">
            <a:spLocks/>
          </p:cNvSpPr>
          <p:nvPr/>
        </p:nvSpPr>
        <p:spPr>
          <a:xfrm>
            <a:off x="1594359" y="624110"/>
            <a:ext cx="4137059"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Patient Management</a:t>
            </a:r>
          </a:p>
        </p:txBody>
      </p:sp>
      <p:pic>
        <p:nvPicPr>
          <p:cNvPr id="5" name="Picture 4">
            <a:extLst>
              <a:ext uri="{FF2B5EF4-FFF2-40B4-BE49-F238E27FC236}">
                <a16:creationId xmlns:a16="http://schemas.microsoft.com/office/drawing/2014/main" id="{3AC84833-45DC-4CB9-9DCD-1D904E485E2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160" r="28910" b="-1"/>
          <a:stretch/>
        </p:blipFill>
        <p:spPr>
          <a:xfrm>
            <a:off x="6091916" y="10"/>
            <a:ext cx="6100084" cy="6857990"/>
          </a:xfrm>
          <a:prstGeom prst="rect">
            <a:avLst/>
          </a:prstGeom>
        </p:spPr>
      </p:pic>
      <p:sp>
        <p:nvSpPr>
          <p:cNvPr id="4" name="TextBox 3">
            <a:extLst>
              <a:ext uri="{FF2B5EF4-FFF2-40B4-BE49-F238E27FC236}">
                <a16:creationId xmlns:a16="http://schemas.microsoft.com/office/drawing/2014/main" id="{FD400A1C-3CAE-44D8-B234-750EB4B36F3C}"/>
              </a:ext>
            </a:extLst>
          </p:cNvPr>
          <p:cNvSpPr txBox="1"/>
          <p:nvPr/>
        </p:nvSpPr>
        <p:spPr>
          <a:xfrm>
            <a:off x="1856792" y="2379552"/>
            <a:ext cx="4235124" cy="3067506"/>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Collect patient registration information.</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 Acquire the patient's medical records.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Manage available patient.</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Manage patient schedule.</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Generate reports.</a:t>
            </a:r>
          </a:p>
          <a:p>
            <a:endParaRPr lang="en-US" sz="2000" dirty="0"/>
          </a:p>
        </p:txBody>
      </p:sp>
    </p:spTree>
    <p:extLst>
      <p:ext uri="{BB962C8B-B14F-4D97-AF65-F5344CB8AC3E}">
        <p14:creationId xmlns:p14="http://schemas.microsoft.com/office/powerpoint/2010/main" val="1582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2" name="Rectangle 4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920A9-684A-481F-A60F-61E4AA579526}"/>
              </a:ext>
            </a:extLst>
          </p:cNvPr>
          <p:cNvSpPr txBox="1">
            <a:spLocks/>
          </p:cNvSpPr>
          <p:nvPr/>
        </p:nvSpPr>
        <p:spPr>
          <a:xfrm>
            <a:off x="649224" y="645106"/>
            <a:ext cx="4389307" cy="1259894"/>
          </a:xfrm>
          <a:prstGeom prst="rect">
            <a:avLst/>
          </a:prstGeom>
        </p:spPr>
        <p:txBody>
          <a:bodyPr vert="horz" lIns="91440" tIns="45720" rIns="91440" bIns="45720" rtlCol="0" anchor="t">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Eye Channeling Management</a:t>
            </a:r>
          </a:p>
        </p:txBody>
      </p:sp>
      <p:sp>
        <p:nvSpPr>
          <p:cNvPr id="44" name="Rectangle 4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7D32C845-BA52-489F-9DFE-EEBE9165E5C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5257973" y="1196760"/>
            <a:ext cx="6318045" cy="4217294"/>
          </a:xfrm>
          <a:prstGeom prst="rect">
            <a:avLst/>
          </a:prstGeom>
        </p:spPr>
      </p:pic>
      <p:sp>
        <p:nvSpPr>
          <p:cNvPr id="4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9FA85D-EDC8-44F0-A987-77930B6E7FB4}"/>
              </a:ext>
            </a:extLst>
          </p:cNvPr>
          <p:cNvSpPr txBox="1"/>
          <p:nvPr/>
        </p:nvSpPr>
        <p:spPr>
          <a:xfrm>
            <a:off x="1073358" y="2324243"/>
            <a:ext cx="4487942" cy="1708160"/>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Create appointments.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Manage appointments.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Update appointments details.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Generate report.</a:t>
            </a:r>
          </a:p>
        </p:txBody>
      </p:sp>
    </p:spTree>
    <p:extLst>
      <p:ext uri="{BB962C8B-B14F-4D97-AF65-F5344CB8AC3E}">
        <p14:creationId xmlns:p14="http://schemas.microsoft.com/office/powerpoint/2010/main" val="370265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627920A9-684A-481F-A60F-61E4AA579526}"/>
              </a:ext>
            </a:extLst>
          </p:cNvPr>
          <p:cNvSpPr txBox="1">
            <a:spLocks/>
          </p:cNvSpPr>
          <p:nvPr/>
        </p:nvSpPr>
        <p:spPr>
          <a:xfrm>
            <a:off x="1687669" y="624110"/>
            <a:ext cx="4909074" cy="1280890"/>
          </a:xfrm>
          <a:prstGeom prst="rect">
            <a:avLst/>
          </a:prstGeom>
        </p:spPr>
        <p:txBody>
          <a:bodyPr vert="horz" lIns="91440" tIns="45720" rIns="91440" bIns="45720" rtlCol="0" anchor="t">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Blog management and staff management</a:t>
            </a:r>
          </a:p>
        </p:txBody>
      </p:sp>
      <p:pic>
        <p:nvPicPr>
          <p:cNvPr id="5" name="Picture 4" descr="A group of people looking at a tablet&#10;&#10;Description automatically generated with medium confidence">
            <a:extLst>
              <a:ext uri="{FF2B5EF4-FFF2-40B4-BE49-F238E27FC236}">
                <a16:creationId xmlns:a16="http://schemas.microsoft.com/office/drawing/2014/main" id="{7F3708F9-4412-4DB7-868F-47EB06287D90}"/>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11" r="28726" b="1"/>
          <a:stretch/>
        </p:blipFill>
        <p:spPr>
          <a:xfrm>
            <a:off x="6501295" y="549"/>
            <a:ext cx="6120715" cy="6881184"/>
          </a:xfrm>
          <a:prstGeom prst="rect">
            <a:avLst/>
          </a:prstGeom>
        </p:spPr>
      </p:pic>
      <p:sp>
        <p:nvSpPr>
          <p:cNvPr id="6" name="TextBox 5">
            <a:extLst>
              <a:ext uri="{FF2B5EF4-FFF2-40B4-BE49-F238E27FC236}">
                <a16:creationId xmlns:a16="http://schemas.microsoft.com/office/drawing/2014/main" id="{DF11BB7E-A1B8-4349-9AF5-544732DA91BC}"/>
              </a:ext>
            </a:extLst>
          </p:cNvPr>
          <p:cNvSpPr txBox="1"/>
          <p:nvPr/>
        </p:nvSpPr>
        <p:spPr>
          <a:xfrm>
            <a:off x="2244424" y="3145800"/>
            <a:ext cx="3835971" cy="1579920"/>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000" dirty="0">
                <a:solidFill>
                  <a:schemeClr val="tx1"/>
                </a:solidFill>
              </a:rPr>
              <a:t>Maintain eyecare articles.</a:t>
            </a:r>
          </a:p>
          <a:p>
            <a:pPr>
              <a:spcBef>
                <a:spcPts val="1000"/>
              </a:spcBef>
              <a:spcAft>
                <a:spcPts val="0"/>
              </a:spcAft>
              <a:buClr>
                <a:schemeClr val="accent1"/>
              </a:buClr>
              <a:buFont typeface="Wingdings 3" charset="2"/>
              <a:buChar char=""/>
            </a:pPr>
            <a:r>
              <a:rPr lang="en-US" sz="2000" dirty="0">
                <a:solidFill>
                  <a:schemeClr val="tx1"/>
                </a:solidFill>
              </a:rPr>
              <a:t>Create staff accounts.</a:t>
            </a:r>
          </a:p>
          <a:p>
            <a:pPr>
              <a:spcBef>
                <a:spcPts val="1000"/>
              </a:spcBef>
              <a:spcAft>
                <a:spcPts val="0"/>
              </a:spcAft>
              <a:buClr>
                <a:schemeClr val="accent1"/>
              </a:buClr>
              <a:buFont typeface="Wingdings 3" charset="2"/>
              <a:buChar char=""/>
            </a:pPr>
            <a:r>
              <a:rPr lang="en-US" sz="2000" dirty="0">
                <a:solidFill>
                  <a:schemeClr val="tx1"/>
                </a:solidFill>
              </a:rPr>
              <a:t>Generate reports.</a:t>
            </a:r>
          </a:p>
          <a:p>
            <a:endParaRPr lang="en-US" sz="2000" dirty="0"/>
          </a:p>
        </p:txBody>
      </p:sp>
    </p:spTree>
    <p:extLst>
      <p:ext uri="{BB962C8B-B14F-4D97-AF65-F5344CB8AC3E}">
        <p14:creationId xmlns:p14="http://schemas.microsoft.com/office/powerpoint/2010/main" val="61106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2" name="Rectangle 41">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4" name="Group 43">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45"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6"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8"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0"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2"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4"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5"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6"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8" name="Group 57">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59"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0"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1"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3"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4"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5"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6"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7"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8"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0"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627920A9-684A-481F-A60F-61E4AA579526}"/>
              </a:ext>
            </a:extLst>
          </p:cNvPr>
          <p:cNvSpPr txBox="1">
            <a:spLocks/>
          </p:cNvSpPr>
          <p:nvPr/>
        </p:nvSpPr>
        <p:spPr>
          <a:xfrm>
            <a:off x="6234232" y="648753"/>
            <a:ext cx="5972970" cy="1280890"/>
          </a:xfrm>
          <a:prstGeom prst="rect">
            <a:avLst/>
          </a:prstGeom>
        </p:spPr>
        <p:txBody>
          <a:bodyPr vert="horz" lIns="91440" tIns="45720" rIns="91440" bIns="45720" rtlCol="0" anchor="t">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Spectacle design and stock management</a:t>
            </a:r>
          </a:p>
        </p:txBody>
      </p:sp>
      <p:sp>
        <p:nvSpPr>
          <p:cNvPr id="72" name="Rectangle 71">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4"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D770FE0A-F15E-447A-970D-1B93A3DC5103}"/>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85" r="7999"/>
          <a:stretch/>
        </p:blipFill>
        <p:spPr>
          <a:xfrm>
            <a:off x="-1555" y="1731"/>
            <a:ext cx="4671091" cy="6858000"/>
          </a:xfrm>
          <a:prstGeom prst="rect">
            <a:avLst/>
          </a:prstGeom>
        </p:spPr>
      </p:pic>
      <p:sp>
        <p:nvSpPr>
          <p:cNvPr id="4" name="TextBox 3">
            <a:extLst>
              <a:ext uri="{FF2B5EF4-FFF2-40B4-BE49-F238E27FC236}">
                <a16:creationId xmlns:a16="http://schemas.microsoft.com/office/drawing/2014/main" id="{7980CBEC-F235-4E21-86BF-AC39F35988EC}"/>
              </a:ext>
            </a:extLst>
          </p:cNvPr>
          <p:cNvSpPr txBox="1"/>
          <p:nvPr/>
        </p:nvSpPr>
        <p:spPr>
          <a:xfrm>
            <a:off x="6854977" y="2459123"/>
            <a:ext cx="4791832" cy="3195747"/>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Add new spectacles design.</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Maintain available spectacles.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effectLst>
                  <a:glow rad="38100">
                    <a:schemeClr val="bg1">
                      <a:lumMod val="50000"/>
                      <a:lumOff val="50000"/>
                      <a:alpha val="20000"/>
                    </a:schemeClr>
                  </a:glow>
                </a:effectLst>
              </a:rPr>
              <a:t>Design</a:t>
            </a:r>
            <a:r>
              <a:rPr lang="en-US" sz="2000" dirty="0">
                <a:solidFill>
                  <a:schemeClr val="tx1">
                    <a:lumMod val="75000"/>
                    <a:lumOff val="25000"/>
                  </a:schemeClr>
                </a:solidFill>
              </a:rPr>
              <a:t> spectacles for customer requirements.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Completion notice.</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Generate stock reports.</a:t>
            </a:r>
          </a:p>
          <a:p>
            <a:pPr>
              <a:spcBef>
                <a:spcPts val="1000"/>
              </a:spcBef>
              <a:spcAft>
                <a:spcPts val="0"/>
              </a:spcAft>
              <a:buClr>
                <a:schemeClr val="accent1"/>
              </a:buClr>
              <a:buFont typeface="Wingdings 3" charset="2"/>
              <a:buChar char=""/>
            </a:pPr>
            <a:endParaRPr lang="en-US" sz="2000" dirty="0">
              <a:solidFill>
                <a:schemeClr val="tx1">
                  <a:lumMod val="75000"/>
                  <a:lumOff val="25000"/>
                </a:schemeClr>
              </a:solidFill>
            </a:endParaRPr>
          </a:p>
          <a:p>
            <a:endParaRPr lang="en-US" sz="2000" dirty="0"/>
          </a:p>
        </p:txBody>
      </p:sp>
    </p:spTree>
    <p:extLst>
      <p:ext uri="{BB962C8B-B14F-4D97-AF65-F5344CB8AC3E}">
        <p14:creationId xmlns:p14="http://schemas.microsoft.com/office/powerpoint/2010/main" val="93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5" name="Group 57">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9"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0"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1"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2"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3"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4"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5"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6"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7"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8"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9"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0"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6" name="Group 71">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3"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4"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5"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6"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7"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8"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9"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0"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1"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2"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3"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4"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7" name="Rectangle 85">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8"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99" name="Rectangle 89">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920A9-684A-481F-A60F-61E4AA579526}"/>
              </a:ext>
            </a:extLst>
          </p:cNvPr>
          <p:cNvSpPr txBox="1">
            <a:spLocks/>
          </p:cNvSpPr>
          <p:nvPr/>
        </p:nvSpPr>
        <p:spPr>
          <a:xfrm>
            <a:off x="649224" y="645106"/>
            <a:ext cx="3650279" cy="125989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Payment management</a:t>
            </a:r>
          </a:p>
        </p:txBody>
      </p:sp>
      <p:sp>
        <p:nvSpPr>
          <p:cNvPr id="100" name="Rectangle 91">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9A9425F0-422C-4F16-A041-7F2630DBA5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1636" b="-2"/>
          <a:stretch/>
        </p:blipFill>
        <p:spPr>
          <a:xfrm>
            <a:off x="4619543" y="640080"/>
            <a:ext cx="6953577" cy="5252773"/>
          </a:xfrm>
          <a:prstGeom prst="rect">
            <a:avLst/>
          </a:prstGeom>
        </p:spPr>
      </p:pic>
      <p:sp>
        <p:nvSpPr>
          <p:cNvPr id="94"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1CBAD7-7B41-480C-86D6-87D85518D9E3}"/>
              </a:ext>
            </a:extLst>
          </p:cNvPr>
          <p:cNvSpPr txBox="1"/>
          <p:nvPr/>
        </p:nvSpPr>
        <p:spPr>
          <a:xfrm>
            <a:off x="1033157" y="2518346"/>
            <a:ext cx="4033547" cy="2015936"/>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Manage all payments.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Record all transactions.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Return payment for appointment cancelation.</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Generate reports.</a:t>
            </a:r>
          </a:p>
        </p:txBody>
      </p:sp>
    </p:spTree>
    <p:extLst>
      <p:ext uri="{BB962C8B-B14F-4D97-AF65-F5344CB8AC3E}">
        <p14:creationId xmlns:p14="http://schemas.microsoft.com/office/powerpoint/2010/main" val="134157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3" name="Group 6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7" name="Rectangle 7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627920A9-684A-481F-A60F-61E4AA579526}"/>
              </a:ext>
            </a:extLst>
          </p:cNvPr>
          <p:cNvSpPr txBox="1">
            <a:spLocks/>
          </p:cNvSpPr>
          <p:nvPr/>
        </p:nvSpPr>
        <p:spPr>
          <a:xfrm>
            <a:off x="1687669" y="624110"/>
            <a:ext cx="4137059"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Surgeon management</a:t>
            </a:r>
          </a:p>
        </p:txBody>
      </p:sp>
      <p:sp>
        <p:nvSpPr>
          <p:cNvPr id="6" name="TextBox 5">
            <a:extLst>
              <a:ext uri="{FF2B5EF4-FFF2-40B4-BE49-F238E27FC236}">
                <a16:creationId xmlns:a16="http://schemas.microsoft.com/office/drawing/2014/main" id="{545D64ED-38A4-4366-A90A-C435ED35D5C0}"/>
              </a:ext>
            </a:extLst>
          </p:cNvPr>
          <p:cNvSpPr txBox="1"/>
          <p:nvPr/>
        </p:nvSpPr>
        <p:spPr>
          <a:xfrm>
            <a:off x="1903445" y="2456268"/>
            <a:ext cx="4263787" cy="3777622"/>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sz="2000" dirty="0"/>
              <a:t>Create surgeon profiles.</a:t>
            </a:r>
          </a:p>
          <a:p>
            <a:pPr>
              <a:spcBef>
                <a:spcPts val="1000"/>
              </a:spcBef>
              <a:buClr>
                <a:schemeClr val="accent1"/>
              </a:buClr>
              <a:buFont typeface="Wingdings 3" charset="2"/>
              <a:buChar char=""/>
            </a:pPr>
            <a:r>
              <a:rPr lang="en-US" sz="2000" dirty="0"/>
              <a:t>Surgeon can verify available patients.</a:t>
            </a:r>
          </a:p>
          <a:p>
            <a:pPr>
              <a:spcBef>
                <a:spcPts val="1000"/>
              </a:spcBef>
              <a:buClr>
                <a:schemeClr val="accent1"/>
              </a:buClr>
              <a:buFont typeface="Wingdings 3" charset="2"/>
              <a:buChar char=""/>
            </a:pPr>
            <a:r>
              <a:rPr lang="en-US" sz="2000" dirty="0"/>
              <a:t>Provide a report.</a:t>
            </a:r>
          </a:p>
        </p:txBody>
      </p:sp>
      <p:pic>
        <p:nvPicPr>
          <p:cNvPr id="5" name="Picture 4">
            <a:extLst>
              <a:ext uri="{FF2B5EF4-FFF2-40B4-BE49-F238E27FC236}">
                <a16:creationId xmlns:a16="http://schemas.microsoft.com/office/drawing/2014/main" id="{001DDD6A-59C7-4651-A429-1F11D0E1E086}"/>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099" r="19465" b="-1"/>
          <a:stretch/>
        </p:blipFill>
        <p:spPr>
          <a:xfrm>
            <a:off x="6091916" y="645106"/>
            <a:ext cx="5451627" cy="5247747"/>
          </a:xfrm>
          <a:prstGeom prst="rect">
            <a:avLst/>
          </a:prstGeom>
        </p:spPr>
      </p:pic>
      <p:sp>
        <p:nvSpPr>
          <p:cNvPr id="4" name="TextBox 3">
            <a:extLst>
              <a:ext uri="{FF2B5EF4-FFF2-40B4-BE49-F238E27FC236}">
                <a16:creationId xmlns:a16="http://schemas.microsoft.com/office/drawing/2014/main" id="{DF524291-7704-4C60-93D8-919F822A4515}"/>
              </a:ext>
            </a:extLst>
          </p:cNvPr>
          <p:cNvSpPr txBox="1"/>
          <p:nvPr/>
        </p:nvSpPr>
        <p:spPr>
          <a:xfrm>
            <a:off x="9004065" y="5692798"/>
            <a:ext cx="25394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mynextmove.org/profile/summary/29-1067.0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39004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4"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5"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6"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7"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8"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9"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0"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1"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52"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53"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54"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55"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57" name="Group 156">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58"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59"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60"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61"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62"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3"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64"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65"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66"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67"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68"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69"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71" name="Rectangle 170">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73" name="Freeform 11">
            <a:extLst>
              <a:ext uri="{FF2B5EF4-FFF2-40B4-BE49-F238E27FC236}">
                <a16:creationId xmlns:a16="http://schemas.microsoft.com/office/drawing/2014/main" id="{0D31E63E-1DE1-4400-9D1A-FA0378B29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050" name="Picture 2" descr="Spectacles Repair at Visio Optical: The only one in Singapore and SE Asia">
            <a:extLst>
              <a:ext uri="{FF2B5EF4-FFF2-40B4-BE49-F238E27FC236}">
                <a16:creationId xmlns:a16="http://schemas.microsoft.com/office/drawing/2014/main" id="{89F6F43D-9E59-464F-8DC6-D9A5EACC28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066" r="-1" b="13275"/>
          <a:stretch/>
        </p:blipFill>
        <p:spPr bwMode="auto">
          <a:xfrm>
            <a:off x="4485555" y="10"/>
            <a:ext cx="7706444"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kron Eyeglasses Repair Services | Eyelass Frame Repair | Fix Glasses">
            <a:extLst>
              <a:ext uri="{FF2B5EF4-FFF2-40B4-BE49-F238E27FC236}">
                <a16:creationId xmlns:a16="http://schemas.microsoft.com/office/drawing/2014/main" id="{9337688B-0842-46BF-980C-0E66027E52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50" r="-1" b="28511"/>
          <a:stretch/>
        </p:blipFill>
        <p:spPr bwMode="auto">
          <a:xfrm>
            <a:off x="4485557" y="3429000"/>
            <a:ext cx="7706443" cy="3429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75" name="Freeform: Shape 174">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627920A9-684A-481F-A60F-61E4AA579526}"/>
              </a:ext>
            </a:extLst>
          </p:cNvPr>
          <p:cNvSpPr txBox="1">
            <a:spLocks/>
          </p:cNvSpPr>
          <p:nvPr/>
        </p:nvSpPr>
        <p:spPr>
          <a:xfrm>
            <a:off x="806574" y="894556"/>
            <a:ext cx="4623955"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Repair management</a:t>
            </a:r>
          </a:p>
        </p:txBody>
      </p:sp>
      <p:sp>
        <p:nvSpPr>
          <p:cNvPr id="177" name="Rectangle 176">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4BDE2FDA-DBC9-4C7E-98EF-937989A95C74}"/>
              </a:ext>
            </a:extLst>
          </p:cNvPr>
          <p:cNvSpPr txBox="1"/>
          <p:nvPr/>
        </p:nvSpPr>
        <p:spPr>
          <a:xfrm>
            <a:off x="1501090" y="2399450"/>
            <a:ext cx="4644789" cy="2323713"/>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Add repair </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View repair status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Feedback for repairments.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Create monthly reports for repairments.</a:t>
            </a:r>
          </a:p>
          <a:p>
            <a:endParaRPr lang="en-US" sz="2000" dirty="0"/>
          </a:p>
        </p:txBody>
      </p:sp>
    </p:spTree>
    <p:extLst>
      <p:ext uri="{BB962C8B-B14F-4D97-AF65-F5344CB8AC3E}">
        <p14:creationId xmlns:p14="http://schemas.microsoft.com/office/powerpoint/2010/main" val="378073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920A9-684A-481F-A60F-61E4AA579526}"/>
              </a:ext>
            </a:extLst>
          </p:cNvPr>
          <p:cNvSpPr txBox="1">
            <a:spLocks/>
          </p:cNvSpPr>
          <p:nvPr/>
        </p:nvSpPr>
        <p:spPr>
          <a:xfrm>
            <a:off x="582108" y="942108"/>
            <a:ext cx="3963967" cy="496911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chemeClr val="tx2">
                    <a:lumMod val="75000"/>
                  </a:schemeClr>
                </a:solidFill>
                <a:effectLst>
                  <a:outerShdw blurRad="38100" dist="38100" dir="2700000" algn="tl">
                    <a:srgbClr val="000000">
                      <a:alpha val="43137"/>
                    </a:srgbClr>
                  </a:outerShdw>
                </a:effectLst>
              </a:rPr>
              <a:t>Tools and technologies</a:t>
            </a:r>
          </a:p>
        </p:txBody>
      </p:sp>
      <p:sp>
        <p:nvSpPr>
          <p:cNvPr id="42" name="Rectangle 41">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7"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8"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9"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0"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1"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2"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3"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4"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5"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6"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7"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8"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extBox 3">
            <a:extLst>
              <a:ext uri="{FF2B5EF4-FFF2-40B4-BE49-F238E27FC236}">
                <a16:creationId xmlns:a16="http://schemas.microsoft.com/office/drawing/2014/main" id="{DEA241CC-3E80-4C7A-9358-A57CDAB8250E}"/>
              </a:ext>
            </a:extLst>
          </p:cNvPr>
          <p:cNvSpPr txBox="1"/>
          <p:nvPr/>
        </p:nvSpPr>
        <p:spPr>
          <a:xfrm>
            <a:off x="4872916" y="1426710"/>
            <a:ext cx="6736975" cy="4585871"/>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200" dirty="0">
                <a:solidFill>
                  <a:schemeClr val="tx2">
                    <a:lumMod val="75000"/>
                  </a:schemeClr>
                </a:solidFill>
              </a:rPr>
              <a:t>To develop this web application we use MERN stack and REST API.</a:t>
            </a:r>
          </a:p>
          <a:p>
            <a:pPr>
              <a:spcBef>
                <a:spcPts val="1000"/>
              </a:spcBef>
              <a:spcAft>
                <a:spcPts val="0"/>
              </a:spcAft>
              <a:buClr>
                <a:schemeClr val="accent1"/>
              </a:buClr>
              <a:buFont typeface="Wingdings 3" charset="2"/>
              <a:buChar char=""/>
            </a:pPr>
            <a:r>
              <a:rPr lang="en-US" sz="2200" dirty="0">
                <a:solidFill>
                  <a:schemeClr val="tx2">
                    <a:lumMod val="75000"/>
                  </a:schemeClr>
                </a:solidFill>
              </a:rPr>
              <a:t>Mongo DB as the Database</a:t>
            </a:r>
          </a:p>
          <a:p>
            <a:pPr>
              <a:spcBef>
                <a:spcPts val="1000"/>
              </a:spcBef>
              <a:spcAft>
                <a:spcPts val="0"/>
              </a:spcAft>
              <a:buClr>
                <a:schemeClr val="accent1"/>
              </a:buClr>
              <a:buFont typeface="Wingdings 3" charset="2"/>
              <a:buChar char=""/>
            </a:pPr>
            <a:r>
              <a:rPr lang="en-US" sz="2200" dirty="0">
                <a:solidFill>
                  <a:schemeClr val="tx2">
                    <a:lumMod val="75000"/>
                  </a:schemeClr>
                </a:solidFill>
              </a:rPr>
              <a:t>Express JS used as the Back-END Configurations</a:t>
            </a:r>
          </a:p>
          <a:p>
            <a:pPr>
              <a:spcBef>
                <a:spcPts val="1000"/>
              </a:spcBef>
              <a:spcAft>
                <a:spcPts val="0"/>
              </a:spcAft>
              <a:buClr>
                <a:schemeClr val="accent1"/>
              </a:buClr>
              <a:buFont typeface="Wingdings 3" charset="2"/>
              <a:buChar char=""/>
            </a:pPr>
            <a:r>
              <a:rPr lang="en-US" sz="2200" dirty="0">
                <a:solidFill>
                  <a:schemeClr val="tx2">
                    <a:lumMod val="75000"/>
                  </a:schemeClr>
                </a:solidFill>
              </a:rPr>
              <a:t>React JS used as the Front-End Configurations</a:t>
            </a:r>
          </a:p>
          <a:p>
            <a:pPr>
              <a:spcBef>
                <a:spcPts val="1000"/>
              </a:spcBef>
              <a:spcAft>
                <a:spcPts val="0"/>
              </a:spcAft>
              <a:buClr>
                <a:schemeClr val="accent1"/>
              </a:buClr>
              <a:buFont typeface="Wingdings 3" charset="2"/>
              <a:buChar char=""/>
            </a:pPr>
            <a:r>
              <a:rPr lang="en-US" sz="2200" dirty="0">
                <a:solidFill>
                  <a:schemeClr val="tx2">
                    <a:lumMod val="75000"/>
                  </a:schemeClr>
                </a:solidFill>
              </a:rPr>
              <a:t>Node and NPM used as the run time environments and testing.</a:t>
            </a:r>
          </a:p>
          <a:p>
            <a:pPr>
              <a:spcBef>
                <a:spcPts val="1000"/>
              </a:spcBef>
              <a:spcAft>
                <a:spcPts val="0"/>
              </a:spcAft>
              <a:buClr>
                <a:schemeClr val="accent1"/>
              </a:buClr>
              <a:buFont typeface="Wingdings 3" charset="2"/>
              <a:buChar char=""/>
            </a:pPr>
            <a:r>
              <a:rPr lang="en-US" sz="2200" dirty="0">
                <a:solidFill>
                  <a:schemeClr val="tx2">
                    <a:lumMod val="75000"/>
                  </a:schemeClr>
                </a:solidFill>
              </a:rPr>
              <a:t>REST API used to connect Back end to the Front end with the security and more Things.</a:t>
            </a:r>
          </a:p>
          <a:p>
            <a:pPr>
              <a:spcBef>
                <a:spcPts val="1000"/>
              </a:spcBef>
              <a:spcAft>
                <a:spcPts val="0"/>
              </a:spcAft>
              <a:buClr>
                <a:schemeClr val="accent1"/>
              </a:buClr>
              <a:buFont typeface="Wingdings 3" charset="2"/>
              <a:buChar char=""/>
            </a:pPr>
            <a:endParaRPr lang="en-US" sz="2200" dirty="0">
              <a:solidFill>
                <a:schemeClr val="tx2">
                  <a:lumMod val="75000"/>
                </a:schemeClr>
              </a:solidFill>
            </a:endParaRPr>
          </a:p>
        </p:txBody>
      </p:sp>
    </p:spTree>
    <p:extLst>
      <p:ext uri="{BB962C8B-B14F-4D97-AF65-F5344CB8AC3E}">
        <p14:creationId xmlns:p14="http://schemas.microsoft.com/office/powerpoint/2010/main" val="27566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2" name="Rectangle 41">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age in a planner">
            <a:extLst>
              <a:ext uri="{FF2B5EF4-FFF2-40B4-BE49-F238E27FC236}">
                <a16:creationId xmlns:a16="http://schemas.microsoft.com/office/drawing/2014/main" id="{CC787BE8-2F0D-499A-8FAE-6ED0A8BEE703}"/>
              </a:ext>
            </a:extLst>
          </p:cNvPr>
          <p:cNvPicPr>
            <a:picLocks noChangeAspect="1"/>
          </p:cNvPicPr>
          <p:nvPr/>
        </p:nvPicPr>
        <p:blipFill rotWithShape="1">
          <a:blip r:embed="rId2">
            <a:duotone>
              <a:schemeClr val="bg2">
                <a:shade val="45000"/>
                <a:satMod val="135000"/>
              </a:schemeClr>
              <a:prstClr val="white"/>
            </a:duotone>
            <a:alphaModFix amt="40000"/>
          </a:blip>
          <a:srcRect t="1760" b="13971"/>
          <a:stretch/>
        </p:blipFill>
        <p:spPr>
          <a:xfrm>
            <a:off x="20" y="10"/>
            <a:ext cx="12191980" cy="6857990"/>
          </a:xfrm>
          <a:prstGeom prst="rect">
            <a:avLst/>
          </a:prstGeom>
        </p:spPr>
      </p:pic>
      <p:grpSp>
        <p:nvGrpSpPr>
          <p:cNvPr id="44" name="Group 43">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5"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6"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8"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0"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2"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4"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5"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6"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Agenda</a:t>
            </a:r>
            <a:endParaRPr lang="en-US" sz="440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9"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0"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1"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3"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4"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5"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6"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7"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8"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0"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2" name="Rectangle 71">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4"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Rectangle 3"/>
          <p:cNvSpPr/>
          <p:nvPr/>
        </p:nvSpPr>
        <p:spPr>
          <a:xfrm>
            <a:off x="1813428" y="1685277"/>
            <a:ext cx="8915400" cy="4734183"/>
          </a:xfrm>
          <a:prstGeom prst="rect">
            <a:avLst/>
          </a:prstGeom>
        </p:spPr>
        <p:txBody>
          <a:bodyPr vert="horz" lIns="91440" tIns="45720" rIns="91440" bIns="45720" rtlCol="0">
            <a:noAutofit/>
          </a:bodyPr>
          <a:lstStyle/>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Introduction</a:t>
            </a:r>
          </a:p>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Company Background</a:t>
            </a:r>
          </a:p>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Problem statement</a:t>
            </a:r>
          </a:p>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Solutions</a:t>
            </a:r>
          </a:p>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Benefits of the system</a:t>
            </a:r>
          </a:p>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System overview</a:t>
            </a:r>
          </a:p>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System Functions</a:t>
            </a:r>
          </a:p>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Tools and technology </a:t>
            </a:r>
          </a:p>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Work distribution </a:t>
            </a:r>
          </a:p>
          <a:p>
            <a:pPr marL="285750" indent="-285750">
              <a:lnSpc>
                <a:spcPct val="90000"/>
              </a:lnSpc>
              <a:spcBef>
                <a:spcPts val="1000"/>
              </a:spcBef>
              <a:buClr>
                <a:schemeClr val="accent1"/>
              </a:buClr>
              <a:buFont typeface="Wingdings 3" charset="2"/>
              <a:buChar char=""/>
            </a:pPr>
            <a:r>
              <a:rPr lang="en-US" sz="2400" dirty="0">
                <a:solidFill>
                  <a:schemeClr val="tx1">
                    <a:lumMod val="75000"/>
                    <a:lumOff val="25000"/>
                  </a:schemeClr>
                </a:solidFill>
              </a:rPr>
              <a:t>Gant chart </a:t>
            </a:r>
          </a:p>
        </p:txBody>
      </p:sp>
      <p:sp>
        <p:nvSpPr>
          <p:cNvPr id="3" name="Content Placeholder 2">
            <a:extLst>
              <a:ext uri="{FF2B5EF4-FFF2-40B4-BE49-F238E27FC236}">
                <a16:creationId xmlns:a16="http://schemas.microsoft.com/office/drawing/2014/main" id="{26DBED20-CE46-48C8-A19C-26BFBB35B914}"/>
              </a:ext>
            </a:extLst>
          </p:cNvPr>
          <p:cNvSpPr txBox="1">
            <a:spLocks/>
          </p:cNvSpPr>
          <p:nvPr/>
        </p:nvSpPr>
        <p:spPr>
          <a:xfrm>
            <a:off x="1103312" y="2052918"/>
            <a:ext cx="8946541" cy="4195481"/>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p:txBody>
      </p:sp>
    </p:spTree>
    <p:extLst>
      <p:ext uri="{BB962C8B-B14F-4D97-AF65-F5344CB8AC3E}">
        <p14:creationId xmlns:p14="http://schemas.microsoft.com/office/powerpoint/2010/main" val="367471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FB8FE4-4F4C-4ABD-BDBA-499C9A22A75F}"/>
              </a:ext>
            </a:extLst>
          </p:cNvPr>
          <p:cNvSpPr txBox="1">
            <a:spLocks/>
          </p:cNvSpPr>
          <p:nvPr/>
        </p:nvSpPr>
        <p:spPr>
          <a:xfrm>
            <a:off x="1950232" y="63180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Work distribution</a:t>
            </a:r>
          </a:p>
        </p:txBody>
      </p:sp>
      <p:graphicFrame>
        <p:nvGraphicFramePr>
          <p:cNvPr id="3" name="Content Placeholder 4">
            <a:extLst>
              <a:ext uri="{FF2B5EF4-FFF2-40B4-BE49-F238E27FC236}">
                <a16:creationId xmlns:a16="http://schemas.microsoft.com/office/drawing/2014/main" id="{9271E68E-3123-4FE7-89B4-0EE0B3CFB694}"/>
              </a:ext>
            </a:extLst>
          </p:cNvPr>
          <p:cNvGraphicFramePr>
            <a:graphicFrameLocks/>
          </p:cNvGraphicFramePr>
          <p:nvPr>
            <p:extLst>
              <p:ext uri="{D42A27DB-BD31-4B8C-83A1-F6EECF244321}">
                <p14:modId xmlns:p14="http://schemas.microsoft.com/office/powerpoint/2010/main" val="1261790105"/>
              </p:ext>
            </p:extLst>
          </p:nvPr>
        </p:nvGraphicFramePr>
        <p:xfrm>
          <a:off x="542315" y="1402875"/>
          <a:ext cx="11397135" cy="5349458"/>
        </p:xfrm>
        <a:graphic>
          <a:graphicData uri="http://schemas.openxmlformats.org/drawingml/2006/table">
            <a:tbl>
              <a:tblPr firstRow="1" firstCol="1" bandRow="1">
                <a:tableStyleId>{125E5076-3810-47DD-B79F-674D7AD40C01}</a:tableStyleId>
              </a:tblPr>
              <a:tblGrid>
                <a:gridCol w="4055604">
                  <a:extLst>
                    <a:ext uri="{9D8B030D-6E8A-4147-A177-3AD203B41FA5}">
                      <a16:colId xmlns:a16="http://schemas.microsoft.com/office/drawing/2014/main" val="2362503984"/>
                    </a:ext>
                  </a:extLst>
                </a:gridCol>
                <a:gridCol w="7341531">
                  <a:extLst>
                    <a:ext uri="{9D8B030D-6E8A-4147-A177-3AD203B41FA5}">
                      <a16:colId xmlns:a16="http://schemas.microsoft.com/office/drawing/2014/main" val="2510009968"/>
                    </a:ext>
                  </a:extLst>
                </a:gridCol>
              </a:tblGrid>
              <a:tr h="258656">
                <a:tc>
                  <a:txBody>
                    <a:bodyPr/>
                    <a:lstStyle/>
                    <a:p>
                      <a:pPr marL="0" marR="0" algn="l" fontAlgn="t">
                        <a:lnSpc>
                          <a:spcPct val="107000"/>
                        </a:lnSpc>
                        <a:spcBef>
                          <a:spcPts val="0"/>
                        </a:spcBef>
                        <a:spcAft>
                          <a:spcPts val="0"/>
                        </a:spcAft>
                      </a:pPr>
                      <a:r>
                        <a:rPr lang="en-US" sz="1300" u="none" strike="noStrike">
                          <a:solidFill>
                            <a:schemeClr val="bg1"/>
                          </a:solidFill>
                          <a:effectLst/>
                        </a:rPr>
                        <a:t>Name and IT number </a:t>
                      </a:r>
                      <a:endParaRPr lang="en-US" sz="1300" b="0" i="0" u="none" strike="noStrike">
                        <a:solidFill>
                          <a:schemeClr val="bg1"/>
                        </a:solidFill>
                        <a:effectLst/>
                        <a:latin typeface="Arial" panose="020B0604020202020204" pitchFamily="34" charset="0"/>
                      </a:endParaRPr>
                    </a:p>
                  </a:txBody>
                  <a:tcPr marL="25859" marR="25859" marT="3591" marB="0"/>
                </a:tc>
                <a:tc>
                  <a:txBody>
                    <a:bodyPr/>
                    <a:lstStyle/>
                    <a:p>
                      <a:pPr marL="0" marR="0" algn="l" fontAlgn="t">
                        <a:lnSpc>
                          <a:spcPct val="107000"/>
                        </a:lnSpc>
                        <a:spcBef>
                          <a:spcPts val="0"/>
                        </a:spcBef>
                        <a:spcAft>
                          <a:spcPts val="0"/>
                        </a:spcAft>
                      </a:pPr>
                      <a:r>
                        <a:rPr lang="en-US" sz="1300" u="none" strike="noStrike" dirty="0">
                          <a:solidFill>
                            <a:schemeClr val="bg1"/>
                          </a:solidFill>
                          <a:effectLst/>
                        </a:rPr>
                        <a:t>Work distribution </a:t>
                      </a:r>
                      <a:endParaRPr lang="en-US" sz="1300" b="0" i="0" u="none" strike="noStrike" dirty="0">
                        <a:solidFill>
                          <a:schemeClr val="bg1"/>
                        </a:solidFill>
                        <a:effectLst/>
                        <a:latin typeface="Arial" panose="020B0604020202020204" pitchFamily="34" charset="0"/>
                      </a:endParaRPr>
                    </a:p>
                  </a:txBody>
                  <a:tcPr marL="25859" marR="25859" marT="3591" marB="0"/>
                </a:tc>
                <a:extLst>
                  <a:ext uri="{0D108BD9-81ED-4DB2-BD59-A6C34878D82A}">
                    <a16:rowId xmlns:a16="http://schemas.microsoft.com/office/drawing/2014/main" val="2478679037"/>
                  </a:ext>
                </a:extLst>
              </a:tr>
              <a:tr h="1456910">
                <a:tc>
                  <a:txBody>
                    <a:bodyPr/>
                    <a:lstStyle/>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	</a:t>
                      </a:r>
                    </a:p>
                    <a:p>
                      <a:pPr marL="0" marR="0" algn="l" fontAlgn="t">
                        <a:lnSpc>
                          <a:spcPct val="107000"/>
                        </a:lnSpc>
                        <a:spcBef>
                          <a:spcPts val="0"/>
                        </a:spcBef>
                        <a:spcAft>
                          <a:spcPts val="0"/>
                        </a:spcAft>
                      </a:pPr>
                      <a:r>
                        <a:rPr lang="en-US" sz="1300" b="0" i="0" u="none" strike="noStrike" dirty="0">
                          <a:solidFill>
                            <a:schemeClr val="bg1"/>
                          </a:solidFill>
                          <a:effectLst/>
                          <a:latin typeface="Arial" panose="020B0604020202020204" pitchFamily="34" charset="0"/>
                        </a:rPr>
                        <a:t>Name – </a:t>
                      </a:r>
                    </a:p>
                    <a:p>
                      <a:pPr marL="0" marR="0" algn="l" fontAlgn="t">
                        <a:lnSpc>
                          <a:spcPct val="107000"/>
                        </a:lnSpc>
                        <a:spcBef>
                          <a:spcPts val="0"/>
                        </a:spcBef>
                        <a:spcAft>
                          <a:spcPts val="0"/>
                        </a:spcAft>
                      </a:pPr>
                      <a:r>
                        <a:rPr lang="en-US" sz="1300" b="0" i="0" u="none" strike="noStrike" dirty="0">
                          <a:solidFill>
                            <a:schemeClr val="bg1"/>
                          </a:solidFill>
                          <a:effectLst/>
                          <a:latin typeface="Arial" panose="020B0604020202020204" pitchFamily="34" charset="0"/>
                        </a:rPr>
                        <a:t>IT number - </a:t>
                      </a:r>
                    </a:p>
                  </a:txBody>
                  <a:tcPr marL="25859" marR="25859" marT="3591" marB="0"/>
                </a:tc>
                <a:tc>
                  <a:txBody>
                    <a:bodyPr/>
                    <a:lstStyle/>
                    <a:p>
                      <a:pPr marL="0" marR="0" algn="l" fontAlgn="t">
                        <a:lnSpc>
                          <a:spcPct val="107000"/>
                        </a:lnSpc>
                        <a:spcBef>
                          <a:spcPts val="300"/>
                        </a:spcBef>
                        <a:spcAft>
                          <a:spcPts val="300"/>
                        </a:spcAft>
                      </a:pPr>
                      <a:r>
                        <a:rPr lang="en-US" sz="1500" b="1" u="none" strike="noStrike" dirty="0">
                          <a:solidFill>
                            <a:schemeClr val="bg1"/>
                          </a:solidFill>
                          <a:effectLst/>
                        </a:rPr>
                        <a:t>Customer Management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bg1"/>
                          </a:solidFill>
                          <a:effectLst/>
                        </a:rPr>
                        <a:t>  </a:t>
                      </a:r>
                      <a:r>
                        <a:rPr lang="en-US" sz="1200" b="0" kern="1200" dirty="0">
                          <a:solidFill>
                            <a:schemeClr val="bg1"/>
                          </a:solidFill>
                          <a:effectLst/>
                        </a:rPr>
                        <a:t>User interface development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effectLst/>
                        </a:rPr>
                        <a:t>  Back-end development </a:t>
                      </a:r>
                    </a:p>
                    <a:p>
                      <a:pPr marL="285750" indent="-285750">
                        <a:buFont typeface="Arial" panose="020B0604020202020204" pitchFamily="34" charset="0"/>
                        <a:buChar char="•"/>
                      </a:pPr>
                      <a:r>
                        <a:rPr lang="en-US" sz="1200" b="0" kern="1200" dirty="0">
                          <a:solidFill>
                            <a:schemeClr val="bg1"/>
                          </a:solidFill>
                          <a:effectLst/>
                        </a:rPr>
                        <a:t>  Implementing the related create, update, retrieve and delete functions.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Creating the database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Generating the report </a:t>
                      </a:r>
                      <a:endParaRPr lang="en-US" sz="1200" b="0" dirty="0">
                        <a:solidFill>
                          <a:schemeClr val="bg1"/>
                        </a:solidFill>
                        <a:effectLst/>
                        <a:latin typeface="Times New Roman" panose="02020603050405020304" pitchFamily="18" charset="0"/>
                        <a:ea typeface="Times New Roman" panose="02020603050405020304" pitchFamily="18" charset="0"/>
                      </a:endParaRPr>
                    </a:p>
                  </a:txBody>
                  <a:tcPr marL="25859" marR="25859" marT="3591" marB="0"/>
                </a:tc>
                <a:extLst>
                  <a:ext uri="{0D108BD9-81ED-4DB2-BD59-A6C34878D82A}">
                    <a16:rowId xmlns:a16="http://schemas.microsoft.com/office/drawing/2014/main" val="2241110185"/>
                  </a:ext>
                </a:extLst>
              </a:tr>
              <a:tr h="1879748">
                <a:tc>
                  <a:txBody>
                    <a:bodyPr/>
                    <a:lstStyle/>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	</a:t>
                      </a:r>
                    </a:p>
                    <a:p>
                      <a:pPr marL="0" marR="0" algn="l" fontAlgn="t">
                        <a:lnSpc>
                          <a:spcPct val="107000"/>
                        </a:lnSpc>
                        <a:spcBef>
                          <a:spcPts val="0"/>
                        </a:spcBef>
                        <a:spcAft>
                          <a:spcPts val="0"/>
                        </a:spcAft>
                      </a:pPr>
                      <a:r>
                        <a:rPr lang="en-US" sz="1300" u="none" strike="noStrike" dirty="0">
                          <a:solidFill>
                            <a:schemeClr val="bg1"/>
                          </a:solidFill>
                          <a:effectLst/>
                        </a:rPr>
                        <a:t>Name – </a:t>
                      </a:r>
                    </a:p>
                    <a:p>
                      <a:pPr marL="0" marR="0" algn="l" fontAlgn="t">
                        <a:lnSpc>
                          <a:spcPct val="107000"/>
                        </a:lnSpc>
                        <a:spcBef>
                          <a:spcPts val="0"/>
                        </a:spcBef>
                        <a:spcAft>
                          <a:spcPts val="0"/>
                        </a:spcAft>
                      </a:pPr>
                      <a:r>
                        <a:rPr lang="en-US" sz="1300" u="none" strike="noStrike" dirty="0">
                          <a:solidFill>
                            <a:schemeClr val="bg1"/>
                          </a:solidFill>
                          <a:effectLst/>
                        </a:rPr>
                        <a:t>IT Number -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endParaRPr lang="en-US" sz="1300" b="0" i="0" u="none" strike="noStrike" dirty="0">
                        <a:solidFill>
                          <a:schemeClr val="bg1"/>
                        </a:solidFill>
                        <a:effectLst/>
                        <a:latin typeface="Arial" panose="020B0604020202020204" pitchFamily="34" charset="0"/>
                      </a:endParaRPr>
                    </a:p>
                  </a:txBody>
                  <a:tcPr marL="25859" marR="25859" marT="3591" marB="0"/>
                </a:tc>
                <a:tc>
                  <a:txBody>
                    <a:bodyPr/>
                    <a:lstStyle/>
                    <a:p>
                      <a:pPr marL="0" marR="0" algn="l" fontAlgn="t">
                        <a:lnSpc>
                          <a:spcPct val="107000"/>
                        </a:lnSpc>
                        <a:spcBef>
                          <a:spcPts val="300"/>
                        </a:spcBef>
                        <a:spcAft>
                          <a:spcPts val="300"/>
                        </a:spcAft>
                      </a:pPr>
                      <a:r>
                        <a:rPr lang="en-US" sz="1500" b="1" u="none" strike="noStrike" dirty="0">
                          <a:solidFill>
                            <a:schemeClr val="bg1"/>
                          </a:solidFill>
                          <a:effectLst/>
                        </a:rPr>
                        <a:t>Patient Management</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User interface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Back-end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Implementing the related create, update,   retrieve and delete functions.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Creating the database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Generating the report  </a:t>
                      </a:r>
                    </a:p>
                  </a:txBody>
                  <a:tcPr marL="25859" marR="25859" marT="3591" marB="0"/>
                </a:tc>
                <a:extLst>
                  <a:ext uri="{0D108BD9-81ED-4DB2-BD59-A6C34878D82A}">
                    <a16:rowId xmlns:a16="http://schemas.microsoft.com/office/drawing/2014/main" val="1683727775"/>
                  </a:ext>
                </a:extLst>
              </a:tr>
              <a:tr h="1689995">
                <a:tc>
                  <a:txBody>
                    <a:bodyPr/>
                    <a:lstStyle/>
                    <a:p>
                      <a:pPr marL="0" marR="0" algn="l" fontAlgn="t">
                        <a:lnSpc>
                          <a:spcPct val="107000"/>
                        </a:lnSpc>
                        <a:spcBef>
                          <a:spcPts val="0"/>
                        </a:spcBef>
                        <a:spcAft>
                          <a:spcPts val="0"/>
                        </a:spcAft>
                      </a:pPr>
                      <a:endParaRPr lang="en-US" sz="1300" u="none" strike="noStrike" dirty="0">
                        <a:solidFill>
                          <a:schemeClr val="bg1"/>
                        </a:solidFill>
                        <a:effectLst/>
                      </a:endParaRP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Name – </a:t>
                      </a:r>
                    </a:p>
                    <a:p>
                      <a:pPr marL="0" marR="0" algn="l" fontAlgn="t">
                        <a:lnSpc>
                          <a:spcPct val="107000"/>
                        </a:lnSpc>
                        <a:spcBef>
                          <a:spcPts val="0"/>
                        </a:spcBef>
                        <a:spcAft>
                          <a:spcPts val="0"/>
                        </a:spcAft>
                      </a:pPr>
                      <a:r>
                        <a:rPr lang="en-US" sz="1300" b="0" i="0" u="none" strike="noStrike" dirty="0">
                          <a:solidFill>
                            <a:schemeClr val="bg1"/>
                          </a:solidFill>
                          <a:effectLst/>
                          <a:latin typeface="Arial" panose="020B0604020202020204" pitchFamily="34" charset="0"/>
                        </a:rPr>
                        <a:t>IT Number – </a:t>
                      </a:r>
                    </a:p>
                    <a:p>
                      <a:pPr marL="0" marR="0" algn="l" fontAlgn="t">
                        <a:lnSpc>
                          <a:spcPct val="107000"/>
                        </a:lnSpc>
                        <a:spcBef>
                          <a:spcPts val="0"/>
                        </a:spcBef>
                        <a:spcAft>
                          <a:spcPts val="0"/>
                        </a:spcAft>
                      </a:pPr>
                      <a:endParaRPr lang="en-US" sz="1300" b="0" i="0" u="none" strike="noStrike" dirty="0">
                        <a:solidFill>
                          <a:schemeClr val="bg1"/>
                        </a:solidFill>
                        <a:effectLst/>
                        <a:latin typeface="Arial" panose="020B0604020202020204" pitchFamily="34" charset="0"/>
                      </a:endParaRPr>
                    </a:p>
                  </a:txBody>
                  <a:tcPr marL="25859" marR="25859" marT="3591" marB="0"/>
                </a:tc>
                <a:tc>
                  <a:txBody>
                    <a:bodyPr/>
                    <a:lstStyle/>
                    <a:p>
                      <a:pPr marL="0" marR="0" lvl="0" indent="0" algn="l" defTabSz="914400" rtl="0" eaLnBrk="1" fontAlgn="t" latinLnBrk="0" hangingPunct="1">
                        <a:lnSpc>
                          <a:spcPct val="107000"/>
                        </a:lnSpc>
                        <a:spcBef>
                          <a:spcPts val="300"/>
                        </a:spcBef>
                        <a:spcAft>
                          <a:spcPts val="300"/>
                        </a:spcAft>
                        <a:buClrTx/>
                        <a:buSzTx/>
                        <a:buFontTx/>
                        <a:buNone/>
                        <a:tabLst/>
                        <a:defRPr/>
                      </a:pPr>
                      <a:r>
                        <a:rPr lang="en-US" sz="1500" b="1" u="none" strike="noStrike" dirty="0">
                          <a:solidFill>
                            <a:schemeClr val="bg1"/>
                          </a:solidFill>
                          <a:effectLst/>
                        </a:rPr>
                        <a:t>Eye Channeling Management</a:t>
                      </a:r>
                    </a:p>
                    <a:p>
                      <a:pPr marL="342900" marR="0" lvl="0" indent="-342900">
                        <a:spcBef>
                          <a:spcPts val="0"/>
                        </a:spcBef>
                        <a:spcAft>
                          <a:spcPts val="0"/>
                        </a:spcAft>
                        <a:buFont typeface="Symbol" panose="05050102010706020507" pitchFamily="18" charset="2"/>
                        <a:buChar char=""/>
                      </a:pPr>
                      <a:r>
                        <a:rPr lang="en-US" sz="1300" u="none" strike="noStrike" dirty="0">
                          <a:solidFill>
                            <a:schemeClr val="bg1"/>
                          </a:solidFill>
                          <a:effectLst/>
                        </a:rPr>
                        <a:t> </a:t>
                      </a:r>
                      <a:r>
                        <a:rPr lang="en-US" sz="1200" b="0" dirty="0">
                          <a:solidFill>
                            <a:schemeClr val="bg1"/>
                          </a:solidFill>
                          <a:effectLst/>
                        </a:rPr>
                        <a:t>User interface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Back-end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Implementing the related create, update,   retrieve and delete functions.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Creating the database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Generating the report </a:t>
                      </a:r>
                    </a:p>
                    <a:p>
                      <a:pPr marL="0" marR="0" algn="l" fontAlgn="t">
                        <a:lnSpc>
                          <a:spcPct val="107000"/>
                        </a:lnSpc>
                        <a:spcBef>
                          <a:spcPts val="0"/>
                        </a:spcBef>
                        <a:spcAft>
                          <a:spcPts val="0"/>
                        </a:spcAft>
                      </a:pPr>
                      <a:endParaRPr lang="en-US" sz="1300" b="0" i="0" u="none" strike="noStrike" dirty="0">
                        <a:solidFill>
                          <a:schemeClr val="bg1"/>
                        </a:solidFill>
                        <a:effectLst/>
                        <a:latin typeface="Arial" panose="020B0604020202020204" pitchFamily="34" charset="0"/>
                      </a:endParaRPr>
                    </a:p>
                  </a:txBody>
                  <a:tcPr marL="25859" marR="25859" marT="3591" marB="0"/>
                </a:tc>
                <a:extLst>
                  <a:ext uri="{0D108BD9-81ED-4DB2-BD59-A6C34878D82A}">
                    <a16:rowId xmlns:a16="http://schemas.microsoft.com/office/drawing/2014/main" val="2274506407"/>
                  </a:ext>
                </a:extLst>
              </a:tr>
            </a:tbl>
          </a:graphicData>
        </a:graphic>
      </p:graphicFrame>
    </p:spTree>
    <p:extLst>
      <p:ext uri="{BB962C8B-B14F-4D97-AF65-F5344CB8AC3E}">
        <p14:creationId xmlns:p14="http://schemas.microsoft.com/office/powerpoint/2010/main" val="147752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E9E1AE-9C7B-4946-8F11-916A88D3329D}"/>
              </a:ext>
            </a:extLst>
          </p:cNvPr>
          <p:cNvSpPr txBox="1">
            <a:spLocks/>
          </p:cNvSpPr>
          <p:nvPr/>
        </p:nvSpPr>
        <p:spPr>
          <a:xfrm>
            <a:off x="1950232" y="63180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Work distribution</a:t>
            </a:r>
          </a:p>
        </p:txBody>
      </p:sp>
      <p:graphicFrame>
        <p:nvGraphicFramePr>
          <p:cNvPr id="4" name="Content Placeholder 4">
            <a:extLst>
              <a:ext uri="{FF2B5EF4-FFF2-40B4-BE49-F238E27FC236}">
                <a16:creationId xmlns:a16="http://schemas.microsoft.com/office/drawing/2014/main" id="{9271E68E-3123-4FE7-89B4-0EE0B3CFB694}"/>
              </a:ext>
            </a:extLst>
          </p:cNvPr>
          <p:cNvGraphicFramePr>
            <a:graphicFrameLocks/>
          </p:cNvGraphicFramePr>
          <p:nvPr>
            <p:extLst>
              <p:ext uri="{D42A27DB-BD31-4B8C-83A1-F6EECF244321}">
                <p14:modId xmlns:p14="http://schemas.microsoft.com/office/powerpoint/2010/main" val="3268792180"/>
              </p:ext>
            </p:extLst>
          </p:nvPr>
        </p:nvGraphicFramePr>
        <p:xfrm>
          <a:off x="542315" y="1402875"/>
          <a:ext cx="11397135" cy="5414736"/>
        </p:xfrm>
        <a:graphic>
          <a:graphicData uri="http://schemas.openxmlformats.org/drawingml/2006/table">
            <a:tbl>
              <a:tblPr firstRow="1" firstCol="1" bandRow="1">
                <a:tableStyleId>{125E5076-3810-47DD-B79F-674D7AD40C01}</a:tableStyleId>
              </a:tblPr>
              <a:tblGrid>
                <a:gridCol w="4055604">
                  <a:extLst>
                    <a:ext uri="{9D8B030D-6E8A-4147-A177-3AD203B41FA5}">
                      <a16:colId xmlns:a16="http://schemas.microsoft.com/office/drawing/2014/main" val="2362503984"/>
                    </a:ext>
                  </a:extLst>
                </a:gridCol>
                <a:gridCol w="7341531">
                  <a:extLst>
                    <a:ext uri="{9D8B030D-6E8A-4147-A177-3AD203B41FA5}">
                      <a16:colId xmlns:a16="http://schemas.microsoft.com/office/drawing/2014/main" val="2510009968"/>
                    </a:ext>
                  </a:extLst>
                </a:gridCol>
              </a:tblGrid>
              <a:tr h="258656">
                <a:tc>
                  <a:txBody>
                    <a:bodyPr/>
                    <a:lstStyle/>
                    <a:p>
                      <a:pPr marL="0" marR="0" algn="l" fontAlgn="t">
                        <a:lnSpc>
                          <a:spcPct val="107000"/>
                        </a:lnSpc>
                        <a:spcBef>
                          <a:spcPts val="0"/>
                        </a:spcBef>
                        <a:spcAft>
                          <a:spcPts val="0"/>
                        </a:spcAft>
                      </a:pPr>
                      <a:r>
                        <a:rPr lang="en-US" sz="1300" u="none" strike="noStrike">
                          <a:solidFill>
                            <a:schemeClr val="bg1"/>
                          </a:solidFill>
                          <a:effectLst/>
                        </a:rPr>
                        <a:t>Name and IT number </a:t>
                      </a:r>
                      <a:endParaRPr lang="en-US" sz="1300" b="0" i="0" u="none" strike="noStrike">
                        <a:solidFill>
                          <a:schemeClr val="bg1"/>
                        </a:solidFill>
                        <a:effectLst/>
                        <a:latin typeface="Arial" panose="020B0604020202020204" pitchFamily="34" charset="0"/>
                      </a:endParaRPr>
                    </a:p>
                  </a:txBody>
                  <a:tcPr marL="25859" marR="25859" marT="3591" marB="0"/>
                </a:tc>
                <a:tc>
                  <a:txBody>
                    <a:bodyPr/>
                    <a:lstStyle/>
                    <a:p>
                      <a:pPr marL="0" marR="0" algn="l" fontAlgn="t">
                        <a:lnSpc>
                          <a:spcPct val="107000"/>
                        </a:lnSpc>
                        <a:spcBef>
                          <a:spcPts val="0"/>
                        </a:spcBef>
                        <a:spcAft>
                          <a:spcPts val="0"/>
                        </a:spcAft>
                      </a:pPr>
                      <a:r>
                        <a:rPr lang="en-US" sz="1300" u="none" strike="noStrike" dirty="0">
                          <a:solidFill>
                            <a:schemeClr val="bg1"/>
                          </a:solidFill>
                          <a:effectLst/>
                        </a:rPr>
                        <a:t>Work distribution </a:t>
                      </a:r>
                      <a:endParaRPr lang="en-US" sz="1300" b="0" i="0" u="none" strike="noStrike" dirty="0">
                        <a:solidFill>
                          <a:schemeClr val="bg1"/>
                        </a:solidFill>
                        <a:effectLst/>
                        <a:latin typeface="Arial" panose="020B0604020202020204" pitchFamily="34" charset="0"/>
                      </a:endParaRPr>
                    </a:p>
                  </a:txBody>
                  <a:tcPr marL="25859" marR="25859" marT="3591" marB="0"/>
                </a:tc>
                <a:extLst>
                  <a:ext uri="{0D108BD9-81ED-4DB2-BD59-A6C34878D82A}">
                    <a16:rowId xmlns:a16="http://schemas.microsoft.com/office/drawing/2014/main" val="2478679037"/>
                  </a:ext>
                </a:extLst>
              </a:tr>
              <a:tr h="1456910">
                <a:tc>
                  <a:txBody>
                    <a:bodyPr/>
                    <a:lstStyle/>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Name – </a:t>
                      </a:r>
                    </a:p>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IT Number – </a:t>
                      </a:r>
                    </a:p>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	</a:t>
                      </a:r>
                    </a:p>
                    <a:p>
                      <a:pPr marL="0" marR="0" algn="l" fontAlgn="t">
                        <a:lnSpc>
                          <a:spcPct val="107000"/>
                        </a:lnSpc>
                        <a:spcBef>
                          <a:spcPts val="0"/>
                        </a:spcBef>
                        <a:spcAft>
                          <a:spcPts val="0"/>
                        </a:spcAft>
                      </a:pPr>
                      <a:endParaRPr lang="en-US" sz="1300" b="0" i="0" u="none" strike="noStrike" dirty="0">
                        <a:solidFill>
                          <a:schemeClr val="bg1"/>
                        </a:solidFill>
                        <a:effectLst/>
                        <a:latin typeface="Arial" panose="020B0604020202020204" pitchFamily="34" charset="0"/>
                      </a:endParaRPr>
                    </a:p>
                  </a:txBody>
                  <a:tcPr marL="25859" marR="25859" marT="3591" marB="0"/>
                </a:tc>
                <a:tc>
                  <a:txBody>
                    <a:bodyPr/>
                    <a:lstStyle/>
                    <a:p>
                      <a:pPr marL="0" marR="0" algn="l" fontAlgn="t">
                        <a:lnSpc>
                          <a:spcPct val="107000"/>
                        </a:lnSpc>
                        <a:spcBef>
                          <a:spcPts val="300"/>
                        </a:spcBef>
                        <a:spcAft>
                          <a:spcPts val="300"/>
                        </a:spcAft>
                      </a:pPr>
                      <a:r>
                        <a:rPr lang="en-US" sz="1500" b="1" u="none" strike="noStrike" dirty="0">
                          <a:solidFill>
                            <a:schemeClr val="bg1"/>
                          </a:solidFill>
                          <a:effectLst/>
                        </a:rPr>
                        <a:t>Blog management and staff management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bg1"/>
                          </a:solidFill>
                          <a:effectLst/>
                        </a:rPr>
                        <a:t>  </a:t>
                      </a:r>
                      <a:r>
                        <a:rPr lang="en-US" sz="1200" b="0" kern="1200" dirty="0">
                          <a:solidFill>
                            <a:schemeClr val="bg1"/>
                          </a:solidFill>
                          <a:effectLst/>
                        </a:rPr>
                        <a:t>User interface development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effectLst/>
                        </a:rPr>
                        <a:t>  Back-end development </a:t>
                      </a:r>
                    </a:p>
                    <a:p>
                      <a:pPr marL="285750" indent="-285750">
                        <a:buFont typeface="Arial" panose="020B0604020202020204" pitchFamily="34" charset="0"/>
                        <a:buChar char="•"/>
                      </a:pPr>
                      <a:r>
                        <a:rPr lang="en-US" sz="1200" b="0" kern="1200" dirty="0">
                          <a:solidFill>
                            <a:schemeClr val="bg1"/>
                          </a:solidFill>
                          <a:effectLst/>
                        </a:rPr>
                        <a:t>  Implementing the related create, update, retrieve and delete functions.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Creating the database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Generating the report </a:t>
                      </a:r>
                      <a:endParaRPr lang="en-US" sz="1200" b="0" dirty="0">
                        <a:solidFill>
                          <a:schemeClr val="bg1"/>
                        </a:solidFill>
                        <a:effectLst/>
                        <a:latin typeface="Times New Roman" panose="02020603050405020304" pitchFamily="18" charset="0"/>
                        <a:ea typeface="Times New Roman" panose="02020603050405020304" pitchFamily="18" charset="0"/>
                      </a:endParaRPr>
                    </a:p>
                  </a:txBody>
                  <a:tcPr marL="25859" marR="25859" marT="3591" marB="0"/>
                </a:tc>
                <a:extLst>
                  <a:ext uri="{0D108BD9-81ED-4DB2-BD59-A6C34878D82A}">
                    <a16:rowId xmlns:a16="http://schemas.microsoft.com/office/drawing/2014/main" val="2241110185"/>
                  </a:ext>
                </a:extLst>
              </a:tr>
              <a:tr h="1879748">
                <a:tc>
                  <a:txBody>
                    <a:bodyPr/>
                    <a:lstStyle/>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Name – </a:t>
                      </a:r>
                    </a:p>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IT Number – </a:t>
                      </a:r>
                    </a:p>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	</a:t>
                      </a:r>
                    </a:p>
                    <a:p>
                      <a:pPr marL="0" marR="0" algn="l" fontAlgn="t">
                        <a:lnSpc>
                          <a:spcPct val="107000"/>
                        </a:lnSpc>
                        <a:spcBef>
                          <a:spcPts val="0"/>
                        </a:spcBef>
                        <a:spcAft>
                          <a:spcPts val="0"/>
                        </a:spcAft>
                      </a:pPr>
                      <a:endParaRPr lang="en-US" sz="1300" u="none" strike="noStrike" dirty="0">
                        <a:solidFill>
                          <a:schemeClr val="bg1"/>
                        </a:solidFill>
                        <a:effectLst/>
                      </a:endParaRP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endParaRPr lang="en-US" sz="1300" b="0" i="0" u="none" strike="noStrike" dirty="0">
                        <a:solidFill>
                          <a:schemeClr val="bg1"/>
                        </a:solidFill>
                        <a:effectLst/>
                        <a:latin typeface="Arial" panose="020B0604020202020204" pitchFamily="34" charset="0"/>
                      </a:endParaRPr>
                    </a:p>
                  </a:txBody>
                  <a:tcPr marL="25859" marR="25859" marT="3591" marB="0"/>
                </a:tc>
                <a:tc>
                  <a:txBody>
                    <a:bodyPr/>
                    <a:lstStyle/>
                    <a:p>
                      <a:pPr marL="0" marR="0" algn="l" fontAlgn="t">
                        <a:lnSpc>
                          <a:spcPct val="107000"/>
                        </a:lnSpc>
                        <a:spcBef>
                          <a:spcPts val="300"/>
                        </a:spcBef>
                        <a:spcAft>
                          <a:spcPts val="300"/>
                        </a:spcAft>
                      </a:pPr>
                      <a:r>
                        <a:rPr lang="en-US" sz="1500" b="1" u="none" strike="noStrike" dirty="0">
                          <a:solidFill>
                            <a:schemeClr val="bg1"/>
                          </a:solidFill>
                          <a:effectLst/>
                        </a:rPr>
                        <a:t>Spectacle design and stock management</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User interface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Back-end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Implementing the related create, update,   retrieve and delete functions.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Creating the database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Generating the report  </a:t>
                      </a:r>
                    </a:p>
                  </a:txBody>
                  <a:tcPr marL="25859" marR="25859" marT="3591" marB="0"/>
                </a:tc>
                <a:extLst>
                  <a:ext uri="{0D108BD9-81ED-4DB2-BD59-A6C34878D82A}">
                    <a16:rowId xmlns:a16="http://schemas.microsoft.com/office/drawing/2014/main" val="1683727775"/>
                  </a:ext>
                </a:extLst>
              </a:tr>
              <a:tr h="1689995">
                <a:tc>
                  <a:txBody>
                    <a:bodyPr/>
                    <a:lstStyle/>
                    <a:p>
                      <a:pPr marL="0" marR="0" algn="l" fontAlgn="t">
                        <a:lnSpc>
                          <a:spcPct val="107000"/>
                        </a:lnSpc>
                        <a:spcBef>
                          <a:spcPts val="0"/>
                        </a:spcBef>
                        <a:spcAft>
                          <a:spcPts val="0"/>
                        </a:spcAft>
                      </a:pPr>
                      <a:endParaRPr lang="en-US" sz="1300" u="none" strike="noStrike" dirty="0">
                        <a:solidFill>
                          <a:schemeClr val="bg1"/>
                        </a:solidFill>
                        <a:effectLst/>
                      </a:endParaRPr>
                    </a:p>
                    <a:p>
                      <a:pPr marL="0" marR="0" algn="l" fontAlgn="t">
                        <a:lnSpc>
                          <a:spcPct val="107000"/>
                        </a:lnSpc>
                        <a:spcBef>
                          <a:spcPts val="0"/>
                        </a:spcBef>
                        <a:spcAft>
                          <a:spcPts val="0"/>
                        </a:spcAft>
                      </a:pPr>
                      <a:r>
                        <a:rPr lang="en-US" sz="1300" u="none" strike="noStrike" dirty="0">
                          <a:solidFill>
                            <a:schemeClr val="bg1"/>
                          </a:solidFill>
                          <a:effectLst/>
                        </a:rPr>
                        <a:t> Name – </a:t>
                      </a:r>
                    </a:p>
                    <a:p>
                      <a:pPr marL="0" marR="0" algn="l" fontAlgn="t">
                        <a:lnSpc>
                          <a:spcPct val="107000"/>
                        </a:lnSpc>
                        <a:spcBef>
                          <a:spcPts val="0"/>
                        </a:spcBef>
                        <a:spcAft>
                          <a:spcPts val="0"/>
                        </a:spcAft>
                      </a:pPr>
                      <a:r>
                        <a:rPr lang="en-US" sz="1300" u="none" strike="noStrike" dirty="0">
                          <a:solidFill>
                            <a:schemeClr val="bg1"/>
                          </a:solidFill>
                          <a:effectLst/>
                        </a:rPr>
                        <a:t>IT Number – </a:t>
                      </a:r>
                    </a:p>
                    <a:p>
                      <a:pPr marL="0" marR="0" algn="l" fontAlgn="t">
                        <a:lnSpc>
                          <a:spcPct val="107000"/>
                        </a:lnSpc>
                        <a:spcBef>
                          <a:spcPts val="0"/>
                        </a:spcBef>
                        <a:spcAft>
                          <a:spcPts val="0"/>
                        </a:spcAft>
                      </a:pPr>
                      <a:endParaRPr lang="en-US" sz="1300" u="none" strike="noStrike" dirty="0">
                        <a:solidFill>
                          <a:schemeClr val="bg1"/>
                        </a:solidFill>
                        <a:effectLst/>
                      </a:endParaRPr>
                    </a:p>
                    <a:p>
                      <a:pPr marL="0" marR="0" algn="l" fontAlgn="t">
                        <a:lnSpc>
                          <a:spcPct val="107000"/>
                        </a:lnSpc>
                        <a:spcBef>
                          <a:spcPts val="0"/>
                        </a:spcBef>
                        <a:spcAft>
                          <a:spcPts val="0"/>
                        </a:spcAft>
                      </a:pPr>
                      <a:r>
                        <a:rPr lang="en-US" sz="1300" u="none" strike="noStrike" dirty="0">
                          <a:solidFill>
                            <a:schemeClr val="bg1"/>
                          </a:solidFill>
                          <a:effectLst/>
                        </a:rPr>
                        <a:t> </a:t>
                      </a:r>
                      <a:endParaRPr lang="en-US" sz="1300" b="0" i="0" u="none" strike="noStrike" dirty="0">
                        <a:solidFill>
                          <a:schemeClr val="bg1"/>
                        </a:solidFill>
                        <a:effectLst/>
                        <a:latin typeface="Arial" panose="020B0604020202020204" pitchFamily="34" charset="0"/>
                      </a:endParaRPr>
                    </a:p>
                  </a:txBody>
                  <a:tcPr marL="25859" marR="25859" marT="3591" marB="0"/>
                </a:tc>
                <a:tc>
                  <a:txBody>
                    <a:bodyPr/>
                    <a:lstStyle/>
                    <a:p>
                      <a:pPr marL="0" marR="0" lvl="0" indent="0" algn="l" defTabSz="914400" rtl="0" eaLnBrk="1" fontAlgn="t" latinLnBrk="0" hangingPunct="1">
                        <a:lnSpc>
                          <a:spcPct val="107000"/>
                        </a:lnSpc>
                        <a:spcBef>
                          <a:spcPts val="300"/>
                        </a:spcBef>
                        <a:spcAft>
                          <a:spcPts val="300"/>
                        </a:spcAft>
                        <a:buClrTx/>
                        <a:buSzTx/>
                        <a:buFontTx/>
                        <a:buNone/>
                        <a:tabLst/>
                        <a:defRPr/>
                      </a:pPr>
                      <a:r>
                        <a:rPr lang="en-US" sz="1500" b="1" u="none" strike="noStrike" dirty="0">
                          <a:solidFill>
                            <a:schemeClr val="bg1"/>
                          </a:solidFill>
                          <a:effectLst/>
                        </a:rPr>
                        <a:t>Payment management</a:t>
                      </a:r>
                    </a:p>
                    <a:p>
                      <a:pPr marL="342900" marR="0" lvl="0" indent="-342900">
                        <a:spcBef>
                          <a:spcPts val="0"/>
                        </a:spcBef>
                        <a:spcAft>
                          <a:spcPts val="0"/>
                        </a:spcAft>
                        <a:buFont typeface="Symbol" panose="05050102010706020507" pitchFamily="18" charset="2"/>
                        <a:buChar char=""/>
                      </a:pPr>
                      <a:r>
                        <a:rPr lang="en-US" sz="1300" u="none" strike="noStrike" dirty="0">
                          <a:solidFill>
                            <a:schemeClr val="bg1"/>
                          </a:solidFill>
                          <a:effectLst/>
                        </a:rPr>
                        <a:t> </a:t>
                      </a:r>
                      <a:r>
                        <a:rPr lang="en-US" sz="1200" b="0" dirty="0">
                          <a:solidFill>
                            <a:schemeClr val="bg1"/>
                          </a:solidFill>
                          <a:effectLst/>
                        </a:rPr>
                        <a:t>User interface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Back-end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Implementing the related create, update,   retrieve and delete functions.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Creating the database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Generating the report </a:t>
                      </a:r>
                    </a:p>
                    <a:p>
                      <a:pPr marL="0" marR="0" algn="l" fontAlgn="t">
                        <a:lnSpc>
                          <a:spcPct val="107000"/>
                        </a:lnSpc>
                        <a:spcBef>
                          <a:spcPts val="0"/>
                        </a:spcBef>
                        <a:spcAft>
                          <a:spcPts val="0"/>
                        </a:spcAft>
                      </a:pPr>
                      <a:endParaRPr lang="en-US" sz="1300" b="0" i="0" u="none" strike="noStrike" dirty="0">
                        <a:solidFill>
                          <a:schemeClr val="bg1"/>
                        </a:solidFill>
                        <a:effectLst/>
                        <a:latin typeface="Arial" panose="020B0604020202020204" pitchFamily="34" charset="0"/>
                      </a:endParaRPr>
                    </a:p>
                  </a:txBody>
                  <a:tcPr marL="25859" marR="25859" marT="3591" marB="0"/>
                </a:tc>
                <a:extLst>
                  <a:ext uri="{0D108BD9-81ED-4DB2-BD59-A6C34878D82A}">
                    <a16:rowId xmlns:a16="http://schemas.microsoft.com/office/drawing/2014/main" val="2274506407"/>
                  </a:ext>
                </a:extLst>
              </a:tr>
            </a:tbl>
          </a:graphicData>
        </a:graphic>
      </p:graphicFrame>
    </p:spTree>
    <p:extLst>
      <p:ext uri="{BB962C8B-B14F-4D97-AF65-F5344CB8AC3E}">
        <p14:creationId xmlns:p14="http://schemas.microsoft.com/office/powerpoint/2010/main" val="183127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C82588-77A1-49CA-882B-99E121423D73}"/>
              </a:ext>
            </a:extLst>
          </p:cNvPr>
          <p:cNvSpPr txBox="1">
            <a:spLocks/>
          </p:cNvSpPr>
          <p:nvPr/>
        </p:nvSpPr>
        <p:spPr>
          <a:xfrm>
            <a:off x="1950232" y="63180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Work distribution</a:t>
            </a:r>
          </a:p>
        </p:txBody>
      </p:sp>
      <p:graphicFrame>
        <p:nvGraphicFramePr>
          <p:cNvPr id="4" name="Content Placeholder 4">
            <a:extLst>
              <a:ext uri="{FF2B5EF4-FFF2-40B4-BE49-F238E27FC236}">
                <a16:creationId xmlns:a16="http://schemas.microsoft.com/office/drawing/2014/main" id="{9271E68E-3123-4FE7-89B4-0EE0B3CFB694}"/>
              </a:ext>
            </a:extLst>
          </p:cNvPr>
          <p:cNvGraphicFramePr>
            <a:graphicFrameLocks/>
          </p:cNvGraphicFramePr>
          <p:nvPr>
            <p:extLst>
              <p:ext uri="{D42A27DB-BD31-4B8C-83A1-F6EECF244321}">
                <p14:modId xmlns:p14="http://schemas.microsoft.com/office/powerpoint/2010/main" val="3663769112"/>
              </p:ext>
            </p:extLst>
          </p:nvPr>
        </p:nvGraphicFramePr>
        <p:xfrm>
          <a:off x="542315" y="1402875"/>
          <a:ext cx="11397135" cy="3936704"/>
        </p:xfrm>
        <a:graphic>
          <a:graphicData uri="http://schemas.openxmlformats.org/drawingml/2006/table">
            <a:tbl>
              <a:tblPr firstRow="1" firstCol="1" bandRow="1">
                <a:tableStyleId>{125E5076-3810-47DD-B79F-674D7AD40C01}</a:tableStyleId>
              </a:tblPr>
              <a:tblGrid>
                <a:gridCol w="4055604">
                  <a:extLst>
                    <a:ext uri="{9D8B030D-6E8A-4147-A177-3AD203B41FA5}">
                      <a16:colId xmlns:a16="http://schemas.microsoft.com/office/drawing/2014/main" val="2362503984"/>
                    </a:ext>
                  </a:extLst>
                </a:gridCol>
                <a:gridCol w="7341531">
                  <a:extLst>
                    <a:ext uri="{9D8B030D-6E8A-4147-A177-3AD203B41FA5}">
                      <a16:colId xmlns:a16="http://schemas.microsoft.com/office/drawing/2014/main" val="2510009968"/>
                    </a:ext>
                  </a:extLst>
                </a:gridCol>
              </a:tblGrid>
              <a:tr h="258656">
                <a:tc>
                  <a:txBody>
                    <a:bodyPr/>
                    <a:lstStyle/>
                    <a:p>
                      <a:pPr marL="0" marR="0" algn="l" fontAlgn="t">
                        <a:lnSpc>
                          <a:spcPct val="107000"/>
                        </a:lnSpc>
                        <a:spcBef>
                          <a:spcPts val="0"/>
                        </a:spcBef>
                        <a:spcAft>
                          <a:spcPts val="0"/>
                        </a:spcAft>
                      </a:pPr>
                      <a:r>
                        <a:rPr lang="en-US" sz="1300" u="none" strike="noStrike">
                          <a:solidFill>
                            <a:schemeClr val="bg1"/>
                          </a:solidFill>
                          <a:effectLst/>
                        </a:rPr>
                        <a:t>Name and IT number </a:t>
                      </a:r>
                      <a:endParaRPr lang="en-US" sz="1300" b="0" i="0" u="none" strike="noStrike">
                        <a:solidFill>
                          <a:schemeClr val="bg1"/>
                        </a:solidFill>
                        <a:effectLst/>
                        <a:latin typeface="Arial" panose="020B0604020202020204" pitchFamily="34" charset="0"/>
                      </a:endParaRPr>
                    </a:p>
                  </a:txBody>
                  <a:tcPr marL="25859" marR="25859" marT="3591" marB="0"/>
                </a:tc>
                <a:tc>
                  <a:txBody>
                    <a:bodyPr/>
                    <a:lstStyle/>
                    <a:p>
                      <a:pPr marL="0" marR="0" algn="l" fontAlgn="t">
                        <a:lnSpc>
                          <a:spcPct val="107000"/>
                        </a:lnSpc>
                        <a:spcBef>
                          <a:spcPts val="0"/>
                        </a:spcBef>
                        <a:spcAft>
                          <a:spcPts val="0"/>
                        </a:spcAft>
                      </a:pPr>
                      <a:r>
                        <a:rPr lang="en-US" sz="1300" u="none" strike="noStrike" dirty="0">
                          <a:solidFill>
                            <a:schemeClr val="bg1"/>
                          </a:solidFill>
                          <a:effectLst/>
                        </a:rPr>
                        <a:t>Work distribution </a:t>
                      </a:r>
                      <a:endParaRPr lang="en-US" sz="1300" b="0" i="0" u="none" strike="noStrike" dirty="0">
                        <a:solidFill>
                          <a:schemeClr val="bg1"/>
                        </a:solidFill>
                        <a:effectLst/>
                        <a:latin typeface="Arial" panose="020B0604020202020204" pitchFamily="34" charset="0"/>
                      </a:endParaRPr>
                    </a:p>
                  </a:txBody>
                  <a:tcPr marL="25859" marR="25859" marT="3591" marB="0"/>
                </a:tc>
                <a:extLst>
                  <a:ext uri="{0D108BD9-81ED-4DB2-BD59-A6C34878D82A}">
                    <a16:rowId xmlns:a16="http://schemas.microsoft.com/office/drawing/2014/main" val="2478679037"/>
                  </a:ext>
                </a:extLst>
              </a:tr>
              <a:tr h="1456910">
                <a:tc>
                  <a:txBody>
                    <a:bodyPr/>
                    <a:lstStyle/>
                    <a:p>
                      <a:pPr marL="0" marR="0" algn="l" fontAlgn="t">
                        <a:lnSpc>
                          <a:spcPct val="107000"/>
                        </a:lnSpc>
                        <a:spcBef>
                          <a:spcPts val="0"/>
                        </a:spcBef>
                        <a:spcAft>
                          <a:spcPts val="0"/>
                        </a:spcAft>
                      </a:pPr>
                      <a:r>
                        <a:rPr lang="en-US" sz="1300" b="0" i="0" u="none" strike="noStrike" dirty="0">
                          <a:solidFill>
                            <a:schemeClr val="bg1"/>
                          </a:solidFill>
                          <a:effectLst/>
                          <a:latin typeface="Arial" panose="020B0604020202020204" pitchFamily="34" charset="0"/>
                        </a:rPr>
                        <a:t>Name – </a:t>
                      </a:r>
                    </a:p>
                    <a:p>
                      <a:pPr marL="0" marR="0" algn="l" fontAlgn="t">
                        <a:lnSpc>
                          <a:spcPct val="107000"/>
                        </a:lnSpc>
                        <a:spcBef>
                          <a:spcPts val="0"/>
                        </a:spcBef>
                        <a:spcAft>
                          <a:spcPts val="0"/>
                        </a:spcAft>
                      </a:pPr>
                      <a:r>
                        <a:rPr lang="en-US" sz="1300" b="0" i="0" u="none" strike="noStrike" dirty="0">
                          <a:solidFill>
                            <a:schemeClr val="bg1"/>
                          </a:solidFill>
                          <a:effectLst/>
                          <a:latin typeface="Arial" panose="020B0604020202020204" pitchFamily="34" charset="0"/>
                        </a:rPr>
                        <a:t>IT Number – </a:t>
                      </a:r>
                    </a:p>
                    <a:p>
                      <a:pPr marL="0" marR="0" algn="l" fontAlgn="t">
                        <a:lnSpc>
                          <a:spcPct val="107000"/>
                        </a:lnSpc>
                        <a:spcBef>
                          <a:spcPts val="0"/>
                        </a:spcBef>
                        <a:spcAft>
                          <a:spcPts val="0"/>
                        </a:spcAft>
                      </a:pPr>
                      <a:endParaRPr lang="en-US" sz="1300" b="0" i="0" u="none" strike="noStrike" dirty="0">
                        <a:solidFill>
                          <a:schemeClr val="bg1"/>
                        </a:solidFill>
                        <a:effectLst/>
                        <a:latin typeface="Arial" panose="020B0604020202020204" pitchFamily="34" charset="0"/>
                      </a:endParaRPr>
                    </a:p>
                  </a:txBody>
                  <a:tcPr marL="25859" marR="25859" marT="3591" marB="0"/>
                </a:tc>
                <a:tc>
                  <a:txBody>
                    <a:bodyPr/>
                    <a:lstStyle/>
                    <a:p>
                      <a:pPr marL="0" marR="0" algn="l" fontAlgn="t">
                        <a:lnSpc>
                          <a:spcPct val="107000"/>
                        </a:lnSpc>
                        <a:spcBef>
                          <a:spcPts val="300"/>
                        </a:spcBef>
                        <a:spcAft>
                          <a:spcPts val="300"/>
                        </a:spcAft>
                      </a:pPr>
                      <a:r>
                        <a:rPr lang="en-US" sz="1500" b="1" u="none" strike="noStrike" dirty="0">
                          <a:solidFill>
                            <a:schemeClr val="bg1"/>
                          </a:solidFill>
                          <a:effectLst/>
                        </a:rPr>
                        <a:t>Surgeon management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bg1"/>
                          </a:solidFill>
                          <a:effectLst/>
                        </a:rPr>
                        <a:t>  </a:t>
                      </a:r>
                      <a:r>
                        <a:rPr lang="en-US" sz="1200" b="0" kern="1200" dirty="0">
                          <a:solidFill>
                            <a:schemeClr val="bg1"/>
                          </a:solidFill>
                          <a:effectLst/>
                        </a:rPr>
                        <a:t>User interface development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effectLst/>
                        </a:rPr>
                        <a:t>  Back-end development </a:t>
                      </a:r>
                    </a:p>
                    <a:p>
                      <a:pPr marL="285750" indent="-285750">
                        <a:buFont typeface="Arial" panose="020B0604020202020204" pitchFamily="34" charset="0"/>
                        <a:buChar char="•"/>
                      </a:pPr>
                      <a:r>
                        <a:rPr lang="en-US" sz="1200" b="0" kern="1200" dirty="0">
                          <a:solidFill>
                            <a:schemeClr val="bg1"/>
                          </a:solidFill>
                          <a:effectLst/>
                        </a:rPr>
                        <a:t>  Implementing the related create, update, retrieve and delete functions.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Creating the database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Generating the report </a:t>
                      </a:r>
                      <a:endParaRPr lang="en-US" sz="1200" b="0" dirty="0">
                        <a:solidFill>
                          <a:schemeClr val="bg1"/>
                        </a:solidFill>
                        <a:effectLst/>
                        <a:latin typeface="Times New Roman" panose="02020603050405020304" pitchFamily="18" charset="0"/>
                        <a:ea typeface="Times New Roman" panose="02020603050405020304" pitchFamily="18" charset="0"/>
                      </a:endParaRPr>
                    </a:p>
                  </a:txBody>
                  <a:tcPr marL="25859" marR="25859" marT="3591" marB="0"/>
                </a:tc>
                <a:extLst>
                  <a:ext uri="{0D108BD9-81ED-4DB2-BD59-A6C34878D82A}">
                    <a16:rowId xmlns:a16="http://schemas.microsoft.com/office/drawing/2014/main" val="2241110185"/>
                  </a:ext>
                </a:extLst>
              </a:tr>
              <a:tr h="1879748">
                <a:tc>
                  <a:txBody>
                    <a:bodyPr/>
                    <a:lstStyle/>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Name – </a:t>
                      </a:r>
                    </a:p>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IT Number – </a:t>
                      </a:r>
                    </a:p>
                    <a:p>
                      <a:pPr marL="0" marR="0" lvl="0" indent="0" algn="l" defTabSz="914400" rtl="0" eaLnBrk="1" fontAlgn="t" latinLnBrk="0" hangingPunct="1">
                        <a:lnSpc>
                          <a:spcPct val="107000"/>
                        </a:lnSpc>
                        <a:spcBef>
                          <a:spcPts val="0"/>
                        </a:spcBef>
                        <a:spcAft>
                          <a:spcPts val="0"/>
                        </a:spcAft>
                        <a:buClrTx/>
                        <a:buSzTx/>
                        <a:buFontTx/>
                        <a:buNone/>
                        <a:tabLst/>
                        <a:defRPr/>
                      </a:pPr>
                      <a:r>
                        <a:rPr lang="en-US" sz="1500" b="0" u="none" strike="noStrike" kern="1200" baseline="0" dirty="0">
                          <a:solidFill>
                            <a:schemeClr val="lt1"/>
                          </a:solidFill>
                        </a:rPr>
                        <a:t>	</a:t>
                      </a:r>
                    </a:p>
                    <a:p>
                      <a:pPr marL="0" marR="0" algn="l" fontAlgn="t">
                        <a:lnSpc>
                          <a:spcPct val="107000"/>
                        </a:lnSpc>
                        <a:spcBef>
                          <a:spcPts val="0"/>
                        </a:spcBef>
                        <a:spcAft>
                          <a:spcPts val="0"/>
                        </a:spcAft>
                      </a:pPr>
                      <a:endParaRPr lang="en-US" sz="1300" u="none" strike="noStrike" dirty="0">
                        <a:solidFill>
                          <a:schemeClr val="bg1"/>
                        </a:solidFill>
                        <a:effectLst/>
                      </a:endParaRP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p>
                    <a:p>
                      <a:pPr marL="0" marR="0" algn="l" fontAlgn="t">
                        <a:lnSpc>
                          <a:spcPct val="107000"/>
                        </a:lnSpc>
                        <a:spcBef>
                          <a:spcPts val="0"/>
                        </a:spcBef>
                        <a:spcAft>
                          <a:spcPts val="0"/>
                        </a:spcAft>
                      </a:pPr>
                      <a:r>
                        <a:rPr lang="en-US" sz="1300" u="none" strike="noStrike" dirty="0">
                          <a:solidFill>
                            <a:schemeClr val="bg1"/>
                          </a:solidFill>
                          <a:effectLst/>
                        </a:rPr>
                        <a:t> </a:t>
                      </a:r>
                      <a:endParaRPr lang="en-US" sz="1300" b="0" i="0" u="none" strike="noStrike" dirty="0">
                        <a:solidFill>
                          <a:schemeClr val="bg1"/>
                        </a:solidFill>
                        <a:effectLst/>
                        <a:latin typeface="Arial" panose="020B0604020202020204" pitchFamily="34" charset="0"/>
                      </a:endParaRPr>
                    </a:p>
                  </a:txBody>
                  <a:tcPr marL="25859" marR="25859" marT="3591" marB="0"/>
                </a:tc>
                <a:tc>
                  <a:txBody>
                    <a:bodyPr/>
                    <a:lstStyle/>
                    <a:p>
                      <a:pPr marL="0" marR="0" algn="l" fontAlgn="t">
                        <a:lnSpc>
                          <a:spcPct val="107000"/>
                        </a:lnSpc>
                        <a:spcBef>
                          <a:spcPts val="300"/>
                        </a:spcBef>
                        <a:spcAft>
                          <a:spcPts val="300"/>
                        </a:spcAft>
                      </a:pPr>
                      <a:r>
                        <a:rPr lang="en-US" sz="1500" b="1" u="none" strike="noStrike" dirty="0">
                          <a:solidFill>
                            <a:schemeClr val="bg1"/>
                          </a:solidFill>
                          <a:effectLst/>
                        </a:rPr>
                        <a:t>Repair management</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User interface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Back-end development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Implementing the related create, update,   retrieve and delete functions.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Creating the database </a:t>
                      </a:r>
                    </a:p>
                    <a:p>
                      <a:pPr marL="342900" marR="0" lvl="0" indent="-342900">
                        <a:spcBef>
                          <a:spcPts val="0"/>
                        </a:spcBef>
                        <a:spcAft>
                          <a:spcPts val="0"/>
                        </a:spcAft>
                        <a:buFont typeface="Symbol" panose="05050102010706020507" pitchFamily="18" charset="2"/>
                        <a:buChar char=""/>
                      </a:pPr>
                      <a:r>
                        <a:rPr lang="en-US" sz="1200" b="0" dirty="0">
                          <a:solidFill>
                            <a:schemeClr val="bg1"/>
                          </a:solidFill>
                          <a:effectLst/>
                        </a:rPr>
                        <a:t>Generating the report  </a:t>
                      </a:r>
                    </a:p>
                  </a:txBody>
                  <a:tcPr marL="25859" marR="25859" marT="3591" marB="0"/>
                </a:tc>
                <a:extLst>
                  <a:ext uri="{0D108BD9-81ED-4DB2-BD59-A6C34878D82A}">
                    <a16:rowId xmlns:a16="http://schemas.microsoft.com/office/drawing/2014/main" val="1683727775"/>
                  </a:ext>
                </a:extLst>
              </a:tr>
            </a:tbl>
          </a:graphicData>
        </a:graphic>
      </p:graphicFrame>
    </p:spTree>
    <p:extLst>
      <p:ext uri="{BB962C8B-B14F-4D97-AF65-F5344CB8AC3E}">
        <p14:creationId xmlns:p14="http://schemas.microsoft.com/office/powerpoint/2010/main" val="87404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0D7661A7-A205-4F85-9C9C-20E9834938C0}"/>
              </a:ext>
            </a:extLst>
          </p:cNvPr>
          <p:cNvPicPr>
            <a:picLocks noChangeAspect="1"/>
          </p:cNvPicPr>
          <p:nvPr/>
        </p:nvPicPr>
        <p:blipFill>
          <a:blip r:embed="rId2"/>
          <a:stretch>
            <a:fillRect/>
          </a:stretch>
        </p:blipFill>
        <p:spPr>
          <a:xfrm>
            <a:off x="871642" y="1664515"/>
            <a:ext cx="10558358" cy="4881490"/>
          </a:xfrm>
          <a:prstGeom prst="rect">
            <a:avLst/>
          </a:prstGeom>
          <a:solidFill>
            <a:sysClr val="window" lastClr="FFFFFF"/>
          </a:solidFill>
        </p:spPr>
      </p:pic>
      <p:sp>
        <p:nvSpPr>
          <p:cNvPr id="4" name="Title 1">
            <a:extLst>
              <a:ext uri="{FF2B5EF4-FFF2-40B4-BE49-F238E27FC236}">
                <a16:creationId xmlns:a16="http://schemas.microsoft.com/office/drawing/2014/main" id="{9100BB9E-D60C-4DD0-96C2-79078C0DA0A8}"/>
              </a:ext>
            </a:extLst>
          </p:cNvPr>
          <p:cNvSpPr txBox="1">
            <a:spLocks/>
          </p:cNvSpPr>
          <p:nvPr/>
        </p:nvSpPr>
        <p:spPr>
          <a:xfrm>
            <a:off x="1950232" y="63180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Gannet Chart</a:t>
            </a:r>
          </a:p>
        </p:txBody>
      </p:sp>
    </p:spTree>
    <p:extLst>
      <p:ext uri="{BB962C8B-B14F-4D97-AF65-F5344CB8AC3E}">
        <p14:creationId xmlns:p14="http://schemas.microsoft.com/office/powerpoint/2010/main" val="423680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627920A9-684A-481F-A60F-61E4AA579526}"/>
              </a:ext>
            </a:extLst>
          </p:cNvPr>
          <p:cNvSpPr txBox="1">
            <a:spLocks/>
          </p:cNvSpPr>
          <p:nvPr/>
        </p:nvSpPr>
        <p:spPr>
          <a:xfrm>
            <a:off x="3112916" y="3591155"/>
            <a:ext cx="5966165" cy="1162423"/>
          </a:xfrm>
          <a:prstGeom prst="rect">
            <a:avLst/>
          </a:prstGeom>
        </p:spPr>
        <p:txBody>
          <a:bodyPr vert="horz" lIns="91440" tIns="45720" rIns="91440" bIns="45720" rtlCol="0" anchor="b">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6600" dirty="0">
                <a:solidFill>
                  <a:schemeClr val="tx1">
                    <a:lumMod val="85000"/>
                    <a:lumOff val="15000"/>
                  </a:schemeClr>
                </a:solidFill>
                <a:effectLst/>
                <a:latin typeface="Arial" panose="020B0604020202020204" pitchFamily="34" charset="0"/>
                <a:cs typeface="Arial" panose="020B0604020202020204" pitchFamily="34" charset="0"/>
              </a:rPr>
              <a:t>Thank you..!</a:t>
            </a:r>
            <a:endParaRPr lang="en-US" sz="6600"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57" name="Group 56">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0"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 name="Rectangle 70">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Handshake">
            <a:extLst>
              <a:ext uri="{FF2B5EF4-FFF2-40B4-BE49-F238E27FC236}">
                <a16:creationId xmlns:a16="http://schemas.microsoft.com/office/drawing/2014/main" id="{DED787FA-6AB6-4A98-A1AB-93AEB91E33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4631" y="398368"/>
            <a:ext cx="3602736" cy="3602736"/>
          </a:xfrm>
          <a:prstGeom prst="rect">
            <a:avLst/>
          </a:prstGeom>
        </p:spPr>
      </p:pic>
      <p:sp>
        <p:nvSpPr>
          <p:cNvPr id="73"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9790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7"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8"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1" name="Rectangle 41">
            <a:extLst>
              <a:ext uri="{FF2B5EF4-FFF2-40B4-BE49-F238E27FC236}">
                <a16:creationId xmlns:a16="http://schemas.microsoft.com/office/drawing/2014/main" id="{4CE9304C-7D47-49AD-9260-6DBF0A5B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393"/>
            <a:ext cx="12188952" cy="68587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ir of glasses on a table&#10;&#10;Description automatically generated with medium confidence">
            <a:extLst>
              <a:ext uri="{FF2B5EF4-FFF2-40B4-BE49-F238E27FC236}">
                <a16:creationId xmlns:a16="http://schemas.microsoft.com/office/drawing/2014/main" id="{A91A4C8C-2193-4B4D-90BB-B2CF54929124}"/>
              </a:ext>
            </a:extLst>
          </p:cNvPr>
          <p:cNvPicPr>
            <a:picLocks noChangeAspect="1"/>
          </p:cNvPicPr>
          <p:nvPr/>
        </p:nvPicPr>
        <p:blipFill rotWithShape="1">
          <a:blip r:embed="rId2" cstate="print">
            <a:duotone>
              <a:schemeClr val="bg2">
                <a:shade val="45000"/>
                <a:satMod val="135000"/>
              </a:schemeClr>
              <a:prstClr val="white"/>
            </a:duotone>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730"/>
          <a:stretch/>
        </p:blipFill>
        <p:spPr>
          <a:xfrm>
            <a:off x="-1524" y="10"/>
            <a:ext cx="12192000" cy="6857990"/>
          </a:xfrm>
          <a:prstGeom prst="rect">
            <a:avLst/>
          </a:prstGeom>
        </p:spPr>
      </p:pic>
      <p:sp>
        <p:nvSpPr>
          <p:cNvPr id="2" name="Title 1"/>
          <p:cNvSpPr txBox="1">
            <a:spLocks/>
          </p:cNvSpPr>
          <p:nvPr/>
        </p:nvSpPr>
        <p:spPr>
          <a:xfrm>
            <a:off x="2253312" y="4054646"/>
            <a:ext cx="5836330" cy="1129112"/>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5400" dirty="0">
                <a:solidFill>
                  <a:srgbClr val="6E5B46"/>
                </a:solidFill>
              </a:rPr>
              <a:t>Introduction</a:t>
            </a:r>
          </a:p>
        </p:txBody>
      </p:sp>
      <p:sp>
        <p:nvSpPr>
          <p:cNvPr id="52" name="Rectangle 43">
            <a:extLst>
              <a:ext uri="{FF2B5EF4-FFF2-40B4-BE49-F238E27FC236}">
                <a16:creationId xmlns:a16="http://schemas.microsoft.com/office/drawing/2014/main" id="{9DEDD006-D91C-4989-B39C-EEEA43F86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Freeform 33">
            <a:extLst>
              <a:ext uri="{FF2B5EF4-FFF2-40B4-BE49-F238E27FC236}">
                <a16:creationId xmlns:a16="http://schemas.microsoft.com/office/drawing/2014/main" id="{35EF7FFE-55CC-444E-A630-F40A5C9C5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1759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377496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5" name="Group 77">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9"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0"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1"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2"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3"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4"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5"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6"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7"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8"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9"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0"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39" name="Group 91">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3"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4"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5"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6"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7"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8"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9"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0"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1"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2"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3"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4"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41" name="Rectangle 105">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3"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44" name="Rectangle 109">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C074019-47DE-4544-B624-814FAE205ED7}"/>
              </a:ext>
            </a:extLst>
          </p:cNvPr>
          <p:cNvPicPr>
            <a:picLocks noChangeAspect="1"/>
          </p:cNvPicPr>
          <p:nvPr/>
        </p:nvPicPr>
        <p:blipFill rotWithShape="1">
          <a:blip r:embed="rId2">
            <a:duotone>
              <a:schemeClr val="bg2">
                <a:shade val="45000"/>
                <a:satMod val="135000"/>
              </a:schemeClr>
              <a:prstClr val="white"/>
            </a:duotone>
            <a:alphaModFix amt="40000"/>
          </a:blip>
          <a:srcRect/>
          <a:stretch/>
        </p:blipFill>
        <p:spPr>
          <a:xfrm>
            <a:off x="20" y="10"/>
            <a:ext cx="12191980" cy="6857990"/>
          </a:xfrm>
          <a:prstGeom prst="rect">
            <a:avLst/>
          </a:prstGeom>
        </p:spPr>
      </p:pic>
      <p:grpSp>
        <p:nvGrpSpPr>
          <p:cNvPr id="145" name="Group 111">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3"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4"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5"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6"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17"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18"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19"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20"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21"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22"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23"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24"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26" name="Group 125">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27"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8"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29"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30"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31"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32"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33"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34"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35"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36"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37"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38"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40" name="Rectangle 139">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2"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TextBox 3">
            <a:extLst>
              <a:ext uri="{FF2B5EF4-FFF2-40B4-BE49-F238E27FC236}">
                <a16:creationId xmlns:a16="http://schemas.microsoft.com/office/drawing/2014/main" id="{FBEBEEDA-9E55-4E2F-BF1D-4DDC28FDA1C7}"/>
              </a:ext>
            </a:extLst>
          </p:cNvPr>
          <p:cNvSpPr txBox="1"/>
          <p:nvPr/>
        </p:nvSpPr>
        <p:spPr>
          <a:xfrm>
            <a:off x="2592924" y="1974351"/>
            <a:ext cx="9520789" cy="4960332"/>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200" dirty="0">
                <a:solidFill>
                  <a:schemeClr val="tx1">
                    <a:lumMod val="75000"/>
                    <a:lumOff val="25000"/>
                  </a:schemeClr>
                </a:solidFill>
              </a:rPr>
              <a:t>Eye care is a company that provide services to spectacle users and eye patients. This company wats to uplift with their features and services with latest technology and wanted to market them self over competitors. As a example this company provide channeling facilities for eye patients and also help to manage their patient details with up-to-date reports and help to manage their medical history. It is very easy to use when working with old patients due the lack of knowledge and unconscious situations. Also this company provides leading eye checking methods and much more when you are buying new spectacles. As other vision care centers, this company also have a large amount of designs and it helps to select a most suitable designs for their customers.</a:t>
            </a:r>
            <a:r>
              <a:rPr lang="en-US" sz="2200" dirty="0">
                <a:solidFill>
                  <a:schemeClr val="tx1">
                    <a:lumMod val="75000"/>
                    <a:lumOff val="25000"/>
                  </a:schemeClr>
                </a:solidFill>
                <a:effectLst/>
              </a:rPr>
              <a:t> This company is based on supplying high quality spectacles.</a:t>
            </a:r>
            <a:endParaRPr lang="en-US" sz="2200" dirty="0">
              <a:solidFill>
                <a:schemeClr val="tx1">
                  <a:lumMod val="75000"/>
                  <a:lumOff val="25000"/>
                </a:schemeClr>
              </a:solidFill>
            </a:endParaRPr>
          </a:p>
          <a:p>
            <a:pPr>
              <a:spcBef>
                <a:spcPts val="1000"/>
              </a:spcBef>
              <a:spcAft>
                <a:spcPts val="0"/>
              </a:spcAft>
              <a:buClr>
                <a:schemeClr val="accent1"/>
              </a:buClr>
              <a:buFont typeface="Wingdings 3" charset="2"/>
              <a:buChar char=""/>
            </a:pPr>
            <a:endParaRPr lang="en-US" sz="2200" dirty="0">
              <a:solidFill>
                <a:schemeClr val="tx1">
                  <a:lumMod val="75000"/>
                  <a:lumOff val="25000"/>
                </a:schemeClr>
              </a:solidFill>
            </a:endParaRPr>
          </a:p>
        </p:txBody>
      </p:sp>
      <p:sp>
        <p:nvSpPr>
          <p:cNvPr id="147" name="Title 1">
            <a:extLst>
              <a:ext uri="{FF2B5EF4-FFF2-40B4-BE49-F238E27FC236}">
                <a16:creationId xmlns:a16="http://schemas.microsoft.com/office/drawing/2014/main" id="{2D520212-6D15-423A-B140-A21A3784FD4E}"/>
              </a:ext>
            </a:extLst>
          </p:cNvPr>
          <p:cNvSpPr txBox="1">
            <a:spLocks/>
          </p:cNvSpPr>
          <p:nvPr/>
        </p:nvSpPr>
        <p:spPr>
          <a:xfrm>
            <a:off x="2268890" y="669904"/>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introduction</a:t>
            </a:r>
            <a:endParaRPr lang="en-US" sz="4400" dirty="0">
              <a:solidFill>
                <a:schemeClr val="tx1">
                  <a:lumMod val="85000"/>
                  <a:lumOff val="15000"/>
                </a:schemeClr>
              </a:solidFill>
            </a:endParaRPr>
          </a:p>
        </p:txBody>
      </p:sp>
    </p:spTree>
    <p:extLst>
      <p:ext uri="{BB962C8B-B14F-4D97-AF65-F5344CB8AC3E}">
        <p14:creationId xmlns:p14="http://schemas.microsoft.com/office/powerpoint/2010/main" val="22071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705A95-6EE0-4275-A397-ABDAD24ED4F5}"/>
              </a:ext>
            </a:extLst>
          </p:cNvPr>
          <p:cNvSpPr txBox="1">
            <a:spLocks/>
          </p:cNvSpPr>
          <p:nvPr/>
        </p:nvSpPr>
        <p:spPr>
          <a:xfrm>
            <a:off x="2016963" y="609601"/>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Company </a:t>
            </a:r>
            <a:r>
              <a:rPr lang="en-US" sz="4400" dirty="0">
                <a:solidFill>
                  <a:schemeClr val="tx1">
                    <a:lumMod val="85000"/>
                    <a:lumOff val="15000"/>
                  </a:schemeClr>
                </a:solidFill>
              </a:rPr>
              <a:t>background</a:t>
            </a:r>
            <a:endParaRPr lang="en-US" sz="4000" dirty="0">
              <a:solidFill>
                <a:schemeClr val="tx1">
                  <a:lumMod val="85000"/>
                  <a:lumOff val="15000"/>
                </a:schemeClr>
              </a:solidFill>
            </a:endParaRPr>
          </a:p>
        </p:txBody>
      </p:sp>
      <p:sp>
        <p:nvSpPr>
          <p:cNvPr id="6" name="TextBox 5">
            <a:extLst>
              <a:ext uri="{FF2B5EF4-FFF2-40B4-BE49-F238E27FC236}">
                <a16:creationId xmlns:a16="http://schemas.microsoft.com/office/drawing/2014/main" id="{FBEBEEDA-9E55-4E2F-BF1D-4DDC28FDA1C7}"/>
              </a:ext>
            </a:extLst>
          </p:cNvPr>
          <p:cNvSpPr txBox="1"/>
          <p:nvPr/>
        </p:nvSpPr>
        <p:spPr>
          <a:xfrm>
            <a:off x="2501484" y="1477962"/>
            <a:ext cx="9520789" cy="5606663"/>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Eye care is a company that provide services to spectacle users and eye patients. </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This company wats to uplift with their features and services with latest technology and wanted to market them self over competitors. </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As a example this company provide channeling facilities for eye patients and also help to manage their patient details with up-to-date reports and help to manage their medical history.</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 It is very easy to use when working with old patients due the lack of knowledge and unconscious situations. </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Also this company provides leading eye checking methods and much more when you are buying new spectacles.</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rPr>
              <a:t> As other vision care centers, this company also have a large amount of designs and it helps to select a most suitable designs for their customers.</a:t>
            </a:r>
            <a:r>
              <a:rPr lang="en-US" sz="2000" dirty="0">
                <a:solidFill>
                  <a:schemeClr val="tx1">
                    <a:lumMod val="75000"/>
                    <a:lumOff val="25000"/>
                  </a:schemeClr>
                </a:solidFill>
                <a:effectLst/>
              </a:rPr>
              <a:t> </a:t>
            </a:r>
          </a:p>
          <a:p>
            <a:pPr>
              <a:spcBef>
                <a:spcPts val="1000"/>
              </a:spcBef>
              <a:spcAft>
                <a:spcPts val="0"/>
              </a:spcAft>
              <a:buClr>
                <a:schemeClr val="accent1"/>
              </a:buClr>
              <a:buFont typeface="Wingdings 3" charset="2"/>
              <a:buChar char=""/>
            </a:pPr>
            <a:r>
              <a:rPr lang="en-US" sz="2000" dirty="0">
                <a:solidFill>
                  <a:schemeClr val="tx1">
                    <a:lumMod val="75000"/>
                    <a:lumOff val="25000"/>
                  </a:schemeClr>
                </a:solidFill>
                <a:effectLst/>
              </a:rPr>
              <a:t>This company is based on supplying high quality spectacles.</a:t>
            </a:r>
            <a:endParaRPr lang="en-US" sz="2000" dirty="0">
              <a:solidFill>
                <a:schemeClr val="tx1">
                  <a:lumMod val="75000"/>
                  <a:lumOff val="25000"/>
                </a:schemeClr>
              </a:solidFill>
            </a:endParaRPr>
          </a:p>
          <a:p>
            <a:pPr>
              <a:spcBef>
                <a:spcPts val="1000"/>
              </a:spcBef>
              <a:spcAft>
                <a:spcPts val="0"/>
              </a:spcAft>
              <a:buClr>
                <a:schemeClr val="accent1"/>
              </a:buClr>
              <a:buFont typeface="Wingdings 3" charset="2"/>
              <a:buChar char=""/>
            </a:pPr>
            <a:endParaRPr lang="en-US" sz="2000" dirty="0">
              <a:solidFill>
                <a:schemeClr val="tx1">
                  <a:lumMod val="75000"/>
                  <a:lumOff val="25000"/>
                </a:schemeClr>
              </a:solidFill>
            </a:endParaRPr>
          </a:p>
        </p:txBody>
      </p:sp>
    </p:spTree>
    <p:extLst>
      <p:ext uri="{BB962C8B-B14F-4D97-AF65-F5344CB8AC3E}">
        <p14:creationId xmlns:p14="http://schemas.microsoft.com/office/powerpoint/2010/main" val="270499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6" name="Group 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0" name="Group 2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2" name="Rectangle 3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4"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75" name="Rectangle 40">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6" name="Picture 4" descr="Sunlit desk">
            <a:extLst>
              <a:ext uri="{FF2B5EF4-FFF2-40B4-BE49-F238E27FC236}">
                <a16:creationId xmlns:a16="http://schemas.microsoft.com/office/drawing/2014/main" id="{E83A6B09-2C0B-4AEF-863F-85879A9E75A1}"/>
              </a:ext>
            </a:extLst>
          </p:cNvPr>
          <p:cNvPicPr>
            <a:picLocks noChangeAspect="1"/>
          </p:cNvPicPr>
          <p:nvPr/>
        </p:nvPicPr>
        <p:blipFill rotWithShape="1">
          <a:blip r:embed="rId2">
            <a:duotone>
              <a:schemeClr val="bg2">
                <a:shade val="45000"/>
                <a:satMod val="135000"/>
              </a:schemeClr>
              <a:prstClr val="white"/>
            </a:duotone>
            <a:alphaModFix amt="40000"/>
          </a:blip>
          <a:srcRect t="2122" b="13608"/>
          <a:stretch/>
        </p:blipFill>
        <p:spPr>
          <a:xfrm>
            <a:off x="20" y="10"/>
            <a:ext cx="12191980" cy="6857990"/>
          </a:xfrm>
          <a:prstGeom prst="rect">
            <a:avLst/>
          </a:prstGeom>
        </p:spPr>
      </p:pic>
      <p:grpSp>
        <p:nvGrpSpPr>
          <p:cNvPr id="77" name="Group 42">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8"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7" name="Group 56">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 name="Rectangle 70">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3"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TextBox 3">
            <a:extLst>
              <a:ext uri="{FF2B5EF4-FFF2-40B4-BE49-F238E27FC236}">
                <a16:creationId xmlns:a16="http://schemas.microsoft.com/office/drawing/2014/main" id="{AF77254A-A9D2-4CD4-857C-E2776F817F07}"/>
              </a:ext>
            </a:extLst>
          </p:cNvPr>
          <p:cNvSpPr txBox="1"/>
          <p:nvPr/>
        </p:nvSpPr>
        <p:spPr>
          <a:xfrm>
            <a:off x="2144671" y="1841421"/>
            <a:ext cx="9485943" cy="4298613"/>
          </a:xfrm>
          <a:prstGeom prst="rect">
            <a:avLst/>
          </a:prstGeom>
          <a:noFill/>
        </p:spPr>
        <p:txBody>
          <a:bodyPr wrap="square" rtlCol="0">
            <a:spAutoFit/>
          </a:bodyPr>
          <a:lstStyle/>
          <a:p>
            <a:pPr>
              <a:spcBef>
                <a:spcPts val="1000"/>
              </a:spcBef>
              <a:spcAft>
                <a:spcPts val="0"/>
              </a:spcAft>
              <a:buClr>
                <a:schemeClr val="accent1"/>
              </a:buClr>
              <a:buFont typeface="Wingdings 3" charset="2"/>
              <a:buChar char=""/>
            </a:pPr>
            <a:r>
              <a:rPr lang="en-US" sz="2400" dirty="0">
                <a:solidFill>
                  <a:schemeClr val="tx1">
                    <a:lumMod val="75000"/>
                    <a:lumOff val="25000"/>
                  </a:schemeClr>
                </a:solidFill>
              </a:rPr>
              <a:t>Both customer and patient must visit the shop to fulfill their requirements and also the customers must follow a manual way when placing  an order or an appointment.</a:t>
            </a:r>
          </a:p>
          <a:p>
            <a:pPr>
              <a:spcBef>
                <a:spcPts val="1000"/>
              </a:spcBef>
              <a:spcAft>
                <a:spcPts val="0"/>
              </a:spcAft>
              <a:buClr>
                <a:schemeClr val="accent1"/>
              </a:buClr>
              <a:buFont typeface="Wingdings 3" charset="2"/>
              <a:buChar char=""/>
            </a:pPr>
            <a:r>
              <a:rPr lang="en-US" sz="2400" dirty="0">
                <a:solidFill>
                  <a:schemeClr val="tx1">
                    <a:lumMod val="75000"/>
                    <a:lumOff val="25000"/>
                  </a:schemeClr>
                </a:solidFill>
              </a:rPr>
              <a:t>Facing difficulties when storing data manually and it cause human errors.</a:t>
            </a:r>
          </a:p>
          <a:p>
            <a:pPr>
              <a:spcBef>
                <a:spcPts val="1000"/>
              </a:spcBef>
              <a:spcAft>
                <a:spcPts val="0"/>
              </a:spcAft>
              <a:buClr>
                <a:schemeClr val="accent1"/>
              </a:buClr>
              <a:buFont typeface="Wingdings 3" charset="2"/>
              <a:buChar char=""/>
            </a:pPr>
            <a:r>
              <a:rPr lang="en-US" sz="2400" dirty="0">
                <a:solidFill>
                  <a:schemeClr val="tx1">
                    <a:lumMod val="75000"/>
                    <a:lumOff val="25000"/>
                  </a:schemeClr>
                </a:solidFill>
              </a:rPr>
              <a:t>When a customer need to know more about spectacles specification, receptionist or a staff member should describe everything manually this is a much waste of time.</a:t>
            </a:r>
          </a:p>
          <a:p>
            <a:pPr>
              <a:spcBef>
                <a:spcPts val="1000"/>
              </a:spcBef>
              <a:spcAft>
                <a:spcPts val="0"/>
              </a:spcAft>
              <a:buClr>
                <a:schemeClr val="accent1"/>
              </a:buClr>
              <a:buFont typeface="Wingdings 3" charset="2"/>
              <a:buChar char=""/>
            </a:pPr>
            <a:r>
              <a:rPr lang="en-US" sz="2400" dirty="0">
                <a:solidFill>
                  <a:schemeClr val="tx1">
                    <a:lumMod val="75000"/>
                    <a:lumOff val="25000"/>
                  </a:schemeClr>
                </a:solidFill>
              </a:rPr>
              <a:t>Difficulty in updating records in the manual way.</a:t>
            </a:r>
          </a:p>
          <a:p>
            <a:pPr>
              <a:spcBef>
                <a:spcPts val="1000"/>
              </a:spcBef>
              <a:spcAft>
                <a:spcPts val="0"/>
              </a:spcAft>
              <a:buClr>
                <a:schemeClr val="accent1"/>
              </a:buClr>
              <a:buFont typeface="Wingdings 3" charset="2"/>
              <a:buChar char=""/>
            </a:pPr>
            <a:r>
              <a:rPr lang="en-US" sz="2400" dirty="0">
                <a:solidFill>
                  <a:schemeClr val="tx1">
                    <a:lumMod val="75000"/>
                    <a:lumOff val="25000"/>
                  </a:schemeClr>
                </a:solidFill>
              </a:rPr>
              <a:t>Hard to get customer feedbacks due to the paperwork. </a:t>
            </a:r>
          </a:p>
        </p:txBody>
      </p:sp>
      <p:sp>
        <p:nvSpPr>
          <p:cNvPr id="79" name="Title 1">
            <a:extLst>
              <a:ext uri="{FF2B5EF4-FFF2-40B4-BE49-F238E27FC236}">
                <a16:creationId xmlns:a16="http://schemas.microsoft.com/office/drawing/2014/main" id="{D1E8A737-C2F0-4AAD-94CB-6BA1FF3F1497}"/>
              </a:ext>
            </a:extLst>
          </p:cNvPr>
          <p:cNvSpPr txBox="1">
            <a:spLocks/>
          </p:cNvSpPr>
          <p:nvPr/>
        </p:nvSpPr>
        <p:spPr>
          <a:xfrm>
            <a:off x="1774884" y="62410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Problem statement</a:t>
            </a:r>
          </a:p>
        </p:txBody>
      </p:sp>
    </p:spTree>
    <p:extLst>
      <p:ext uri="{BB962C8B-B14F-4D97-AF65-F5344CB8AC3E}">
        <p14:creationId xmlns:p14="http://schemas.microsoft.com/office/powerpoint/2010/main" val="381594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7" name="Group 8">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8" name="Group 22">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 name="Rectangle 36">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51" name="Rectangle 40">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42">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4" name="Title 1">
            <a:extLst>
              <a:ext uri="{FF2B5EF4-FFF2-40B4-BE49-F238E27FC236}">
                <a16:creationId xmlns:a16="http://schemas.microsoft.com/office/drawing/2014/main" id="{14AC0584-32F3-471E-A95C-1A0DF5C29502}"/>
              </a:ext>
            </a:extLst>
          </p:cNvPr>
          <p:cNvSpPr txBox="1">
            <a:spLocks/>
          </p:cNvSpPr>
          <p:nvPr/>
        </p:nvSpPr>
        <p:spPr>
          <a:xfrm>
            <a:off x="2118184" y="648753"/>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Solutions</a:t>
            </a:r>
          </a:p>
        </p:txBody>
      </p:sp>
      <p:sp>
        <p:nvSpPr>
          <p:cNvPr id="55" name="TextBox 54">
            <a:extLst>
              <a:ext uri="{FF2B5EF4-FFF2-40B4-BE49-F238E27FC236}">
                <a16:creationId xmlns:a16="http://schemas.microsoft.com/office/drawing/2014/main" id="{960F75B4-44F3-4D6A-B79B-BD6668D2D984}"/>
              </a:ext>
            </a:extLst>
          </p:cNvPr>
          <p:cNvSpPr txBox="1"/>
          <p:nvPr/>
        </p:nvSpPr>
        <p:spPr>
          <a:xfrm>
            <a:off x="1066827" y="1399026"/>
            <a:ext cx="11146607" cy="7094250"/>
          </a:xfrm>
          <a:prstGeom prst="rect">
            <a:avLst/>
          </a:prstGeom>
          <a:noFill/>
        </p:spPr>
        <p:txBody>
          <a:bodyPr wrap="square" rtlCol="0">
            <a:spAutoFit/>
          </a:bodyPr>
          <a:lstStyle/>
          <a:p>
            <a:pPr>
              <a:spcBef>
                <a:spcPts val="1000"/>
              </a:spcBef>
              <a:buClr>
                <a:schemeClr val="accent1"/>
              </a:buClr>
              <a:buFont typeface="Wingdings 3" charset="2"/>
              <a:buChar char=""/>
            </a:pPr>
            <a:r>
              <a:rPr lang="en-US" sz="2000" kern="1200" dirty="0"/>
              <a:t>The company requirements can be fulfilled by developing a web application. Where the customers can connect the company through it.</a:t>
            </a:r>
          </a:p>
          <a:p>
            <a:pPr>
              <a:spcBef>
                <a:spcPts val="1000"/>
              </a:spcBef>
              <a:buClr>
                <a:schemeClr val="accent1"/>
              </a:buClr>
              <a:buFont typeface="Wingdings 3" charset="2"/>
              <a:buChar char=""/>
            </a:pPr>
            <a:r>
              <a:rPr lang="en-US" sz="2000" kern="1200" dirty="0"/>
              <a:t>Providing user friendly interfaces to the patients and customers. Where they can understand about the goods without the help of the owner.</a:t>
            </a:r>
          </a:p>
          <a:p>
            <a:pPr>
              <a:spcBef>
                <a:spcPts val="1000"/>
              </a:spcBef>
              <a:buClr>
                <a:schemeClr val="accent1"/>
              </a:buClr>
              <a:buFont typeface="Wingdings 3" charset="2"/>
              <a:buChar char=""/>
            </a:pPr>
            <a:r>
              <a:rPr lang="en-US" sz="2000" kern="1200" dirty="0"/>
              <a:t>Providing a database to store all the details of designs, patients, customers and stocks which help to owner to manage the details easily without time wasting.</a:t>
            </a:r>
          </a:p>
          <a:p>
            <a:pPr>
              <a:spcBef>
                <a:spcPts val="1000"/>
              </a:spcBef>
              <a:buClr>
                <a:schemeClr val="accent1"/>
              </a:buClr>
              <a:buFont typeface="Wingdings 3" charset="2"/>
              <a:buChar char=""/>
            </a:pPr>
            <a:r>
              <a:rPr lang="en-US" sz="2000" kern="1200" dirty="0"/>
              <a:t>Providing a facility to sellers to write a description about spectacles and services including prices. So that, the staff members doesn’t need to describe about the items for customers individually.</a:t>
            </a:r>
          </a:p>
          <a:p>
            <a:pPr>
              <a:spcBef>
                <a:spcPts val="1000"/>
              </a:spcBef>
              <a:buClr>
                <a:schemeClr val="accent1"/>
              </a:buClr>
              <a:buFont typeface="Wingdings 3" charset="2"/>
              <a:buChar char=""/>
            </a:pPr>
            <a:r>
              <a:rPr lang="en-US" sz="2000" kern="1200" dirty="0"/>
              <a:t>Providing the user profiles and patients profile which can access by the employees (staff and nurses). So that, they see their previous transactions and previous medical records.</a:t>
            </a:r>
          </a:p>
          <a:p>
            <a:pPr>
              <a:spcBef>
                <a:spcPts val="1000"/>
              </a:spcBef>
              <a:buClr>
                <a:schemeClr val="accent1"/>
              </a:buClr>
              <a:buFont typeface="Wingdings 3" charset="2"/>
              <a:buChar char=""/>
            </a:pPr>
            <a:r>
              <a:rPr lang="en-US" sz="2000" kern="1200" dirty="0"/>
              <a:t>Providing a confidential interface with a function to handle payment details of the business, therefore the owner can calculate profits, calculate salaries of the employees, manage payment methods and manage transaction details easily.</a:t>
            </a:r>
          </a:p>
          <a:p>
            <a:pPr>
              <a:spcBef>
                <a:spcPts val="1000"/>
              </a:spcBef>
              <a:buClr>
                <a:schemeClr val="accent1"/>
              </a:buClr>
              <a:buFont typeface="Wingdings 3" charset="2"/>
              <a:buChar char=""/>
            </a:pPr>
            <a:endParaRPr lang="en-US" sz="2000" kern="1200" dirty="0"/>
          </a:p>
          <a:p>
            <a:pPr>
              <a:spcBef>
                <a:spcPts val="1000"/>
              </a:spcBef>
              <a:buClr>
                <a:schemeClr val="accent1"/>
              </a:buClr>
              <a:buFont typeface="Wingdings 3" charset="2"/>
              <a:buChar char=""/>
            </a:pPr>
            <a:endParaRPr lang="en-US" sz="2000" kern="1200" dirty="0"/>
          </a:p>
          <a:p>
            <a:pPr>
              <a:spcBef>
                <a:spcPts val="1000"/>
              </a:spcBef>
              <a:buClr>
                <a:schemeClr val="accent1"/>
              </a:buClr>
              <a:buFont typeface="Wingdings 3" charset="2"/>
              <a:buChar char=""/>
            </a:pPr>
            <a:endParaRPr lang="en-US" sz="2000" kern="1200" dirty="0"/>
          </a:p>
          <a:p>
            <a:pPr>
              <a:spcBef>
                <a:spcPts val="1000"/>
              </a:spcBef>
              <a:spcAft>
                <a:spcPts val="0"/>
              </a:spcAft>
              <a:buClr>
                <a:schemeClr val="accent1"/>
              </a:buClr>
              <a:buFont typeface="Wingdings 3" charset="2"/>
              <a:buChar char=""/>
            </a:pPr>
            <a:endParaRPr lang="en-US" sz="2000" dirty="0">
              <a:solidFill>
                <a:schemeClr val="tx1">
                  <a:lumMod val="75000"/>
                  <a:lumOff val="25000"/>
                </a:schemeClr>
              </a:solidFill>
            </a:endParaRPr>
          </a:p>
        </p:txBody>
      </p:sp>
    </p:spTree>
    <p:extLst>
      <p:ext uri="{BB962C8B-B14F-4D97-AF65-F5344CB8AC3E}">
        <p14:creationId xmlns:p14="http://schemas.microsoft.com/office/powerpoint/2010/main" val="301739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F938BB-A117-4BB0-AC5B-6FE1313BD473}"/>
              </a:ext>
            </a:extLst>
          </p:cNvPr>
          <p:cNvGrpSpPr/>
          <p:nvPr/>
        </p:nvGrpSpPr>
        <p:grpSpPr>
          <a:xfrm>
            <a:off x="1156996" y="1748347"/>
            <a:ext cx="10058400" cy="4611042"/>
            <a:chOff x="2342126" y="1748347"/>
            <a:chExt cx="8873269" cy="4611042"/>
          </a:xfrm>
        </p:grpSpPr>
        <p:sp>
          <p:nvSpPr>
            <p:cNvPr id="6" name="Oval 5">
              <a:extLst>
                <a:ext uri="{FF2B5EF4-FFF2-40B4-BE49-F238E27FC236}">
                  <a16:creationId xmlns:a16="http://schemas.microsoft.com/office/drawing/2014/main" id="{E570ED53-0DBE-4670-8D69-DB9AE4DDCABD}"/>
                </a:ext>
              </a:extLst>
            </p:cNvPr>
            <p:cNvSpPr/>
            <p:nvPr/>
          </p:nvSpPr>
          <p:spPr>
            <a:xfrm>
              <a:off x="2342126" y="1748347"/>
              <a:ext cx="993933" cy="9939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Web Design">
              <a:extLst>
                <a:ext uri="{FF2B5EF4-FFF2-40B4-BE49-F238E27FC236}">
                  <a16:creationId xmlns:a16="http://schemas.microsoft.com/office/drawing/2014/main" id="{0816D8D0-7B2C-4559-9073-FA54D9754F4F}"/>
                </a:ext>
              </a:extLst>
            </p:cNvPr>
            <p:cNvSpPr/>
            <p:nvPr/>
          </p:nvSpPr>
          <p:spPr>
            <a:xfrm>
              <a:off x="2550852" y="1957073"/>
              <a:ext cx="576481" cy="576481"/>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7441816B-818C-4EB3-AF49-5488493C6F43}"/>
                </a:ext>
              </a:extLst>
            </p:cNvPr>
            <p:cNvSpPr/>
            <p:nvPr/>
          </p:nvSpPr>
          <p:spPr>
            <a:xfrm>
              <a:off x="3549044" y="1748347"/>
              <a:ext cx="2771889" cy="993933"/>
            </a:xfrm>
            <a:custGeom>
              <a:avLst/>
              <a:gdLst>
                <a:gd name="connsiteX0" fmla="*/ 0 w 2342842"/>
                <a:gd name="connsiteY0" fmla="*/ 0 h 993933"/>
                <a:gd name="connsiteX1" fmla="*/ 2342842 w 2342842"/>
                <a:gd name="connsiteY1" fmla="*/ 0 h 993933"/>
                <a:gd name="connsiteX2" fmla="*/ 2342842 w 2342842"/>
                <a:gd name="connsiteY2" fmla="*/ 993933 h 993933"/>
                <a:gd name="connsiteX3" fmla="*/ 0 w 2342842"/>
                <a:gd name="connsiteY3" fmla="*/ 993933 h 993933"/>
                <a:gd name="connsiteX4" fmla="*/ 0 w 2342842"/>
                <a:gd name="connsiteY4" fmla="*/ 0 h 99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842" h="993933">
                  <a:moveTo>
                    <a:pt x="0" y="0"/>
                  </a:moveTo>
                  <a:lnTo>
                    <a:pt x="2342842" y="0"/>
                  </a:lnTo>
                  <a:lnTo>
                    <a:pt x="2342842" y="993933"/>
                  </a:lnTo>
                  <a:lnTo>
                    <a:pt x="0" y="9939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600" kern="1200" dirty="0"/>
                <a:t>User friendly-both patients and customers can use the system easily.</a:t>
              </a:r>
            </a:p>
          </p:txBody>
        </p:sp>
        <p:sp>
          <p:nvSpPr>
            <p:cNvPr id="44" name="Oval 43">
              <a:extLst>
                <a:ext uri="{FF2B5EF4-FFF2-40B4-BE49-F238E27FC236}">
                  <a16:creationId xmlns:a16="http://schemas.microsoft.com/office/drawing/2014/main" id="{15A0DA1C-8BBC-4A2A-8820-C2DF3BF6BF94}"/>
                </a:ext>
              </a:extLst>
            </p:cNvPr>
            <p:cNvSpPr/>
            <p:nvPr/>
          </p:nvSpPr>
          <p:spPr>
            <a:xfrm>
              <a:off x="6529660" y="1755859"/>
              <a:ext cx="993933" cy="9939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6" name="Rectangle 45" descr="Unlock">
              <a:extLst>
                <a:ext uri="{FF2B5EF4-FFF2-40B4-BE49-F238E27FC236}">
                  <a16:creationId xmlns:a16="http://schemas.microsoft.com/office/drawing/2014/main" id="{C21858EC-77B6-42DC-B572-AEA664650171}"/>
                </a:ext>
              </a:extLst>
            </p:cNvPr>
            <p:cNvSpPr/>
            <p:nvPr/>
          </p:nvSpPr>
          <p:spPr>
            <a:xfrm>
              <a:off x="6738385" y="1964585"/>
              <a:ext cx="576481" cy="576481"/>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5" name="Freeform: Shape 54">
              <a:extLst>
                <a:ext uri="{FF2B5EF4-FFF2-40B4-BE49-F238E27FC236}">
                  <a16:creationId xmlns:a16="http://schemas.microsoft.com/office/drawing/2014/main" id="{26703AAF-215D-4440-AD7D-02468BAB4883}"/>
                </a:ext>
              </a:extLst>
            </p:cNvPr>
            <p:cNvSpPr/>
            <p:nvPr/>
          </p:nvSpPr>
          <p:spPr>
            <a:xfrm>
              <a:off x="7789802" y="1748347"/>
              <a:ext cx="3425593" cy="993933"/>
            </a:xfrm>
            <a:custGeom>
              <a:avLst/>
              <a:gdLst>
                <a:gd name="connsiteX0" fmla="*/ 0 w 2342842"/>
                <a:gd name="connsiteY0" fmla="*/ 0 h 993933"/>
                <a:gd name="connsiteX1" fmla="*/ 2342842 w 2342842"/>
                <a:gd name="connsiteY1" fmla="*/ 0 h 993933"/>
                <a:gd name="connsiteX2" fmla="*/ 2342842 w 2342842"/>
                <a:gd name="connsiteY2" fmla="*/ 993933 h 993933"/>
                <a:gd name="connsiteX3" fmla="*/ 0 w 2342842"/>
                <a:gd name="connsiteY3" fmla="*/ 993933 h 993933"/>
                <a:gd name="connsiteX4" fmla="*/ 0 w 2342842"/>
                <a:gd name="connsiteY4" fmla="*/ 0 h 99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842" h="993933">
                  <a:moveTo>
                    <a:pt x="0" y="0"/>
                  </a:moveTo>
                  <a:lnTo>
                    <a:pt x="2342842" y="0"/>
                  </a:lnTo>
                  <a:lnTo>
                    <a:pt x="2342842" y="993933"/>
                  </a:lnTo>
                  <a:lnTo>
                    <a:pt x="0" y="9939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600" kern="1200" dirty="0"/>
                <a:t>More manageable-because it is web-based system any one can  access from any where to the system. (with authorization and authentication)</a:t>
              </a:r>
            </a:p>
          </p:txBody>
        </p:sp>
        <p:sp>
          <p:nvSpPr>
            <p:cNvPr id="57" name="Oval 56">
              <a:extLst>
                <a:ext uri="{FF2B5EF4-FFF2-40B4-BE49-F238E27FC236}">
                  <a16:creationId xmlns:a16="http://schemas.microsoft.com/office/drawing/2014/main" id="{E3B5F5FE-7851-458E-A461-1B96E21AECA4}"/>
                </a:ext>
              </a:extLst>
            </p:cNvPr>
            <p:cNvSpPr/>
            <p:nvPr/>
          </p:nvSpPr>
          <p:spPr>
            <a:xfrm>
              <a:off x="2342126" y="3553145"/>
              <a:ext cx="993933" cy="9939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1" name="Rectangle 60" descr="Key">
              <a:extLst>
                <a:ext uri="{FF2B5EF4-FFF2-40B4-BE49-F238E27FC236}">
                  <a16:creationId xmlns:a16="http://schemas.microsoft.com/office/drawing/2014/main" id="{D5D4E32B-D6CB-4B3E-A5BA-A4A9E861AE77}"/>
                </a:ext>
              </a:extLst>
            </p:cNvPr>
            <p:cNvSpPr/>
            <p:nvPr/>
          </p:nvSpPr>
          <p:spPr>
            <a:xfrm>
              <a:off x="2550852" y="3761871"/>
              <a:ext cx="576481" cy="576481"/>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3" name="Freeform: Shape 62">
              <a:extLst>
                <a:ext uri="{FF2B5EF4-FFF2-40B4-BE49-F238E27FC236}">
                  <a16:creationId xmlns:a16="http://schemas.microsoft.com/office/drawing/2014/main" id="{4E973D26-7BC4-4E04-8389-304D7128596B}"/>
                </a:ext>
              </a:extLst>
            </p:cNvPr>
            <p:cNvSpPr/>
            <p:nvPr/>
          </p:nvSpPr>
          <p:spPr>
            <a:xfrm>
              <a:off x="3549044" y="3553145"/>
              <a:ext cx="2771889" cy="993933"/>
            </a:xfrm>
            <a:custGeom>
              <a:avLst/>
              <a:gdLst>
                <a:gd name="connsiteX0" fmla="*/ 0 w 2342842"/>
                <a:gd name="connsiteY0" fmla="*/ 0 h 993933"/>
                <a:gd name="connsiteX1" fmla="*/ 2342842 w 2342842"/>
                <a:gd name="connsiteY1" fmla="*/ 0 h 993933"/>
                <a:gd name="connsiteX2" fmla="*/ 2342842 w 2342842"/>
                <a:gd name="connsiteY2" fmla="*/ 993933 h 993933"/>
                <a:gd name="connsiteX3" fmla="*/ 0 w 2342842"/>
                <a:gd name="connsiteY3" fmla="*/ 993933 h 993933"/>
                <a:gd name="connsiteX4" fmla="*/ 0 w 2342842"/>
                <a:gd name="connsiteY4" fmla="*/ 0 h 99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842" h="993933">
                  <a:moveTo>
                    <a:pt x="0" y="0"/>
                  </a:moveTo>
                  <a:lnTo>
                    <a:pt x="2342842" y="0"/>
                  </a:lnTo>
                  <a:lnTo>
                    <a:pt x="2342842" y="993933"/>
                  </a:lnTo>
                  <a:lnTo>
                    <a:pt x="0" y="9939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600" kern="1200" dirty="0"/>
                <a:t>High level security-all customer and patient details are encrypted.</a:t>
              </a:r>
            </a:p>
          </p:txBody>
        </p:sp>
        <p:sp>
          <p:nvSpPr>
            <p:cNvPr id="65" name="Oval 64">
              <a:extLst>
                <a:ext uri="{FF2B5EF4-FFF2-40B4-BE49-F238E27FC236}">
                  <a16:creationId xmlns:a16="http://schemas.microsoft.com/office/drawing/2014/main" id="{BC0C5752-4FA7-4019-B442-7125E0E78E7B}"/>
                </a:ext>
              </a:extLst>
            </p:cNvPr>
            <p:cNvSpPr/>
            <p:nvPr/>
          </p:nvSpPr>
          <p:spPr>
            <a:xfrm>
              <a:off x="6529660" y="3560657"/>
              <a:ext cx="993933" cy="9939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6" name="Rectangle 65" descr="Business Growth">
              <a:extLst>
                <a:ext uri="{FF2B5EF4-FFF2-40B4-BE49-F238E27FC236}">
                  <a16:creationId xmlns:a16="http://schemas.microsoft.com/office/drawing/2014/main" id="{C6BEB5F5-B8E0-423E-A619-867E012A43C9}"/>
                </a:ext>
              </a:extLst>
            </p:cNvPr>
            <p:cNvSpPr/>
            <p:nvPr/>
          </p:nvSpPr>
          <p:spPr>
            <a:xfrm>
              <a:off x="6738385" y="3769383"/>
              <a:ext cx="576481" cy="576481"/>
            </a:xfrm>
            <a:prstGeom prst="rect">
              <a:avLst/>
            </a:prstGeom>
            <a: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7" name="Freeform: Shape 66">
              <a:extLst>
                <a:ext uri="{FF2B5EF4-FFF2-40B4-BE49-F238E27FC236}">
                  <a16:creationId xmlns:a16="http://schemas.microsoft.com/office/drawing/2014/main" id="{FB9B1C85-C394-4467-9F75-4AB44A5A2222}"/>
                </a:ext>
              </a:extLst>
            </p:cNvPr>
            <p:cNvSpPr/>
            <p:nvPr/>
          </p:nvSpPr>
          <p:spPr>
            <a:xfrm>
              <a:off x="7789802" y="3553145"/>
              <a:ext cx="3425593" cy="993933"/>
            </a:xfrm>
            <a:custGeom>
              <a:avLst/>
              <a:gdLst>
                <a:gd name="connsiteX0" fmla="*/ 0 w 2342842"/>
                <a:gd name="connsiteY0" fmla="*/ 0 h 993933"/>
                <a:gd name="connsiteX1" fmla="*/ 2342842 w 2342842"/>
                <a:gd name="connsiteY1" fmla="*/ 0 h 993933"/>
                <a:gd name="connsiteX2" fmla="*/ 2342842 w 2342842"/>
                <a:gd name="connsiteY2" fmla="*/ 993933 h 993933"/>
                <a:gd name="connsiteX3" fmla="*/ 0 w 2342842"/>
                <a:gd name="connsiteY3" fmla="*/ 993933 h 993933"/>
                <a:gd name="connsiteX4" fmla="*/ 0 w 2342842"/>
                <a:gd name="connsiteY4" fmla="*/ 0 h 99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842" h="993933">
                  <a:moveTo>
                    <a:pt x="0" y="0"/>
                  </a:moveTo>
                  <a:lnTo>
                    <a:pt x="2342842" y="0"/>
                  </a:lnTo>
                  <a:lnTo>
                    <a:pt x="2342842" y="993933"/>
                  </a:lnTo>
                  <a:lnTo>
                    <a:pt x="0" y="9939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600" kern="1200" dirty="0"/>
                <a:t>Generate monthly, daily reports-easy to have a look on various things with the profit and loss of the company.</a:t>
              </a:r>
            </a:p>
          </p:txBody>
        </p:sp>
        <p:sp>
          <p:nvSpPr>
            <p:cNvPr id="68" name="Oval 67">
              <a:extLst>
                <a:ext uri="{FF2B5EF4-FFF2-40B4-BE49-F238E27FC236}">
                  <a16:creationId xmlns:a16="http://schemas.microsoft.com/office/drawing/2014/main" id="{A8563A74-6FAC-498D-AF21-D915A6211360}"/>
                </a:ext>
              </a:extLst>
            </p:cNvPr>
            <p:cNvSpPr/>
            <p:nvPr/>
          </p:nvSpPr>
          <p:spPr>
            <a:xfrm>
              <a:off x="2342126" y="5357944"/>
              <a:ext cx="993933" cy="9939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9" name="Rectangle 68" descr="Checkmark">
              <a:extLst>
                <a:ext uri="{FF2B5EF4-FFF2-40B4-BE49-F238E27FC236}">
                  <a16:creationId xmlns:a16="http://schemas.microsoft.com/office/drawing/2014/main" id="{86B39CD8-70F5-470B-9801-1DEAA637A071}"/>
                </a:ext>
              </a:extLst>
            </p:cNvPr>
            <p:cNvSpPr/>
            <p:nvPr/>
          </p:nvSpPr>
          <p:spPr>
            <a:xfrm>
              <a:off x="2550852" y="5566670"/>
              <a:ext cx="576481" cy="576481"/>
            </a:xfrm>
            <a:prstGeom prst="rect">
              <a:avLst/>
            </a:prstGeom>
            <a: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0" name="Freeform: Shape 69">
              <a:extLst>
                <a:ext uri="{FF2B5EF4-FFF2-40B4-BE49-F238E27FC236}">
                  <a16:creationId xmlns:a16="http://schemas.microsoft.com/office/drawing/2014/main" id="{1B160874-1DD7-49BF-8048-9238C1001CEB}"/>
                </a:ext>
              </a:extLst>
            </p:cNvPr>
            <p:cNvSpPr/>
            <p:nvPr/>
          </p:nvSpPr>
          <p:spPr>
            <a:xfrm>
              <a:off x="3549044" y="5357944"/>
              <a:ext cx="2771889" cy="993933"/>
            </a:xfrm>
            <a:custGeom>
              <a:avLst/>
              <a:gdLst>
                <a:gd name="connsiteX0" fmla="*/ 0 w 2342842"/>
                <a:gd name="connsiteY0" fmla="*/ 0 h 993933"/>
                <a:gd name="connsiteX1" fmla="*/ 2342842 w 2342842"/>
                <a:gd name="connsiteY1" fmla="*/ 0 h 993933"/>
                <a:gd name="connsiteX2" fmla="*/ 2342842 w 2342842"/>
                <a:gd name="connsiteY2" fmla="*/ 993933 h 993933"/>
                <a:gd name="connsiteX3" fmla="*/ 0 w 2342842"/>
                <a:gd name="connsiteY3" fmla="*/ 993933 h 993933"/>
                <a:gd name="connsiteX4" fmla="*/ 0 w 2342842"/>
                <a:gd name="connsiteY4" fmla="*/ 0 h 99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842" h="993933">
                  <a:moveTo>
                    <a:pt x="0" y="0"/>
                  </a:moveTo>
                  <a:lnTo>
                    <a:pt x="2342842" y="0"/>
                  </a:lnTo>
                  <a:lnTo>
                    <a:pt x="2342842" y="993933"/>
                  </a:lnTo>
                  <a:lnTo>
                    <a:pt x="0" y="9939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600" kern="1200" dirty="0"/>
                <a:t>More user friendly with user guidelines</a:t>
              </a:r>
            </a:p>
          </p:txBody>
        </p:sp>
        <p:sp>
          <p:nvSpPr>
            <p:cNvPr id="71" name="Oval 70">
              <a:extLst>
                <a:ext uri="{FF2B5EF4-FFF2-40B4-BE49-F238E27FC236}">
                  <a16:creationId xmlns:a16="http://schemas.microsoft.com/office/drawing/2014/main" id="{9B75AF81-98CE-4200-AB29-0CE72C72834D}"/>
                </a:ext>
              </a:extLst>
            </p:cNvPr>
            <p:cNvSpPr/>
            <p:nvPr/>
          </p:nvSpPr>
          <p:spPr>
            <a:xfrm>
              <a:off x="6529660" y="5365456"/>
              <a:ext cx="993933" cy="9939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2" name="Rectangle 71" descr="Classroom">
              <a:extLst>
                <a:ext uri="{FF2B5EF4-FFF2-40B4-BE49-F238E27FC236}">
                  <a16:creationId xmlns:a16="http://schemas.microsoft.com/office/drawing/2014/main" id="{BD3183E9-E7C7-4BF8-90CC-88060A555167}"/>
                </a:ext>
              </a:extLst>
            </p:cNvPr>
            <p:cNvSpPr/>
            <p:nvPr/>
          </p:nvSpPr>
          <p:spPr>
            <a:xfrm>
              <a:off x="6738385" y="5574182"/>
              <a:ext cx="576481" cy="576481"/>
            </a:xfrm>
            <a:prstGeom prst="rect">
              <a:avLst/>
            </a:prstGeom>
            <a: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3" name="Freeform: Shape 72">
              <a:extLst>
                <a:ext uri="{FF2B5EF4-FFF2-40B4-BE49-F238E27FC236}">
                  <a16:creationId xmlns:a16="http://schemas.microsoft.com/office/drawing/2014/main" id="{F6264D79-5AD9-4560-AB1A-CA0321F6CF35}"/>
                </a:ext>
              </a:extLst>
            </p:cNvPr>
            <p:cNvSpPr/>
            <p:nvPr/>
          </p:nvSpPr>
          <p:spPr>
            <a:xfrm>
              <a:off x="7789802" y="5357944"/>
              <a:ext cx="3425593" cy="993933"/>
            </a:xfrm>
            <a:custGeom>
              <a:avLst/>
              <a:gdLst>
                <a:gd name="connsiteX0" fmla="*/ 0 w 2342842"/>
                <a:gd name="connsiteY0" fmla="*/ 0 h 993933"/>
                <a:gd name="connsiteX1" fmla="*/ 2342842 w 2342842"/>
                <a:gd name="connsiteY1" fmla="*/ 0 h 993933"/>
                <a:gd name="connsiteX2" fmla="*/ 2342842 w 2342842"/>
                <a:gd name="connsiteY2" fmla="*/ 993933 h 993933"/>
                <a:gd name="connsiteX3" fmla="*/ 0 w 2342842"/>
                <a:gd name="connsiteY3" fmla="*/ 993933 h 993933"/>
                <a:gd name="connsiteX4" fmla="*/ 0 w 2342842"/>
                <a:gd name="connsiteY4" fmla="*/ 0 h 99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842" h="993933">
                  <a:moveTo>
                    <a:pt x="0" y="0"/>
                  </a:moveTo>
                  <a:lnTo>
                    <a:pt x="2342842" y="0"/>
                  </a:lnTo>
                  <a:lnTo>
                    <a:pt x="2342842" y="993933"/>
                  </a:lnTo>
                  <a:lnTo>
                    <a:pt x="0" y="9939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600" kern="1200" dirty="0"/>
                <a:t>Easy to understand interfaces guide any one to operate the system easily without prior knowledge.</a:t>
              </a:r>
            </a:p>
          </p:txBody>
        </p:sp>
      </p:grpSp>
      <p:sp>
        <p:nvSpPr>
          <p:cNvPr id="74" name="Title 1">
            <a:extLst>
              <a:ext uri="{FF2B5EF4-FFF2-40B4-BE49-F238E27FC236}">
                <a16:creationId xmlns:a16="http://schemas.microsoft.com/office/drawing/2014/main" id="{301932F1-1E96-4A13-B7C0-B58957BCB66A}"/>
              </a:ext>
            </a:extLst>
          </p:cNvPr>
          <p:cNvSpPr txBox="1">
            <a:spLocks/>
          </p:cNvSpPr>
          <p:nvPr/>
        </p:nvSpPr>
        <p:spPr>
          <a:xfrm>
            <a:off x="1950232" y="63180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Benefits of the system</a:t>
            </a:r>
          </a:p>
        </p:txBody>
      </p:sp>
    </p:spTree>
    <p:extLst>
      <p:ext uri="{BB962C8B-B14F-4D97-AF65-F5344CB8AC3E}">
        <p14:creationId xmlns:p14="http://schemas.microsoft.com/office/powerpoint/2010/main" val="125961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4D59B4-CC87-4369-8EA1-05AD93476B42}"/>
              </a:ext>
            </a:extLst>
          </p:cNvPr>
          <p:cNvSpPr txBox="1">
            <a:spLocks/>
          </p:cNvSpPr>
          <p:nvPr/>
        </p:nvSpPr>
        <p:spPr>
          <a:xfrm>
            <a:off x="1950232" y="63180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solidFill>
                  <a:schemeClr val="tx1">
                    <a:lumMod val="85000"/>
                    <a:lumOff val="15000"/>
                  </a:schemeClr>
                </a:solidFill>
              </a:rPr>
              <a:t>System Overview</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863" y="1912690"/>
            <a:ext cx="9734550" cy="4448175"/>
          </a:xfrm>
          <a:prstGeom prst="rect">
            <a:avLst/>
          </a:prstGeom>
        </p:spPr>
      </p:pic>
    </p:spTree>
    <p:extLst>
      <p:ext uri="{BB962C8B-B14F-4D97-AF65-F5344CB8AC3E}">
        <p14:creationId xmlns:p14="http://schemas.microsoft.com/office/powerpoint/2010/main" val="367250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2426</TotalTime>
  <Words>1252</Words>
  <Application>Microsoft Office PowerPoint</Application>
  <PresentationFormat>Widescreen</PresentationFormat>
  <Paragraphs>202</Paragraphs>
  <Slides>24</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vt:lpstr>
      <vt:lpstr>Symbol</vt:lpstr>
      <vt:lpstr>Times New Roman</vt:lpstr>
      <vt:lpstr>Wingdings 3</vt:lpstr>
      <vt:lpstr>Wisp</vt:lpstr>
      <vt:lpstr>Optical and Eye Channeling Management System for Eye Care (Pvt) Ltd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System management System For eye Care Pvt.Ltd</dc:title>
  <dc:creator>Wijesingha W.A.A.D. it20657482</dc:creator>
  <cp:lastModifiedBy>Akalanka P.A.A. it21160448</cp:lastModifiedBy>
  <cp:revision>58</cp:revision>
  <dcterms:created xsi:type="dcterms:W3CDTF">2022-02-21T06:52:42Z</dcterms:created>
  <dcterms:modified xsi:type="dcterms:W3CDTF">2023-01-11T16:45:20Z</dcterms:modified>
</cp:coreProperties>
</file>